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2"/>
  </p:sldMasterIdLst>
  <p:notesMasterIdLst>
    <p:notesMasterId r:id="rId20"/>
  </p:notesMasterIdLst>
  <p:sldIdLst>
    <p:sldId id="635" r:id="rId3"/>
    <p:sldId id="704" r:id="rId4"/>
    <p:sldId id="728" r:id="rId5"/>
    <p:sldId id="729" r:id="rId6"/>
    <p:sldId id="763" r:id="rId7"/>
    <p:sldId id="731" r:id="rId8"/>
    <p:sldId id="738" r:id="rId9"/>
    <p:sldId id="753" r:id="rId10"/>
    <p:sldId id="764" r:id="rId11"/>
    <p:sldId id="766" r:id="rId12"/>
    <p:sldId id="767" r:id="rId13"/>
    <p:sldId id="768" r:id="rId14"/>
    <p:sldId id="769" r:id="rId15"/>
    <p:sldId id="770" r:id="rId16"/>
    <p:sldId id="771" r:id="rId17"/>
    <p:sldId id="751" r:id="rId18"/>
    <p:sldId id="724"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635"/>
            <p14:sldId id="704"/>
            <p14:sldId id="728"/>
            <p14:sldId id="729"/>
            <p14:sldId id="763"/>
            <p14:sldId id="731"/>
            <p14:sldId id="738"/>
            <p14:sldId id="753"/>
            <p14:sldId id="764"/>
            <p14:sldId id="766"/>
            <p14:sldId id="767"/>
            <p14:sldId id="768"/>
            <p14:sldId id="769"/>
            <p14:sldId id="770"/>
            <p14:sldId id="771"/>
            <p14:sldId id="751"/>
            <p14:sldId id="72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AF2"/>
    <a:srgbClr val="9A0001"/>
    <a:srgbClr val="CEAB6E"/>
    <a:srgbClr val="768395"/>
    <a:srgbClr val="C99696"/>
    <a:srgbClr val="063771"/>
    <a:srgbClr val="000000"/>
    <a:srgbClr val="4C72B0"/>
    <a:srgbClr val="AE3334"/>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89" autoAdjust="0"/>
    <p:restoredTop sz="74627" autoAdjust="0"/>
  </p:normalViewPr>
  <p:slideViewPr>
    <p:cSldViewPr snapToGrid="0">
      <p:cViewPr varScale="1">
        <p:scale>
          <a:sx n="68" d="100"/>
          <a:sy n="68" d="100"/>
        </p:scale>
        <p:origin x="489" y="39"/>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commentAuthors" Target="commentAuthor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4.jpe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2021/7/3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老师同学们下午好，我是马心睿。由我来汇报中文事件抽取这一项目。我们组的成员有：</a:t>
            </a:r>
            <a:r>
              <a:rPr lang="en-US" altLang="zh-CN" dirty="0"/>
              <a:t>balabala.</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得到预测的事件类型后，与该事件类型下的所有角色拼接，作为问题输入。</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如示例中识别出该句子属于（竞赛行为</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胜负）这一类型之后，将（胜者）这一角色拼接，作为问题。</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和文本一起输入到编码层，输出的特征向量再进入解码层，输出我们要预测的答案。</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10</a:t>
            </a:fld>
            <a:endParaRPr lang="zh-CN" altLang="en-US"/>
          </a:p>
        </p:txBody>
      </p:sp>
    </p:spTree>
    <p:extLst>
      <p:ext uri="{BB962C8B-B14F-4D97-AF65-F5344CB8AC3E}">
        <p14:creationId xmlns:p14="http://schemas.microsoft.com/office/powerpoint/2010/main" val="2068776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接下来展示实验的结果部分。</a:t>
            </a:r>
            <a:endParaRPr lang="en-US" altLang="zh-CN" dirty="0"/>
          </a:p>
          <a:p>
            <a:r>
              <a:rPr lang="zh-CN" altLang="en-US" dirty="0"/>
              <a:t>识别事件类型的在训练集上采用</a:t>
            </a:r>
            <a:r>
              <a:rPr lang="en-US" altLang="zh-CN" dirty="0"/>
              <a:t>5</a:t>
            </a:r>
            <a:r>
              <a:rPr lang="zh-CN" altLang="en-US" dirty="0"/>
              <a:t>折交叉验证，验证集上平均的 </a:t>
            </a:r>
            <a:r>
              <a:rPr lang="en-US" altLang="zh-CN" dirty="0"/>
              <a:t>f1 </a:t>
            </a:r>
            <a:r>
              <a:rPr lang="zh-CN" altLang="en-US" dirty="0"/>
              <a:t>值为</a:t>
            </a:r>
            <a:r>
              <a:rPr lang="en-US" altLang="zh-CN" dirty="0"/>
              <a:t>95%</a:t>
            </a:r>
            <a:r>
              <a:rPr lang="zh-CN" altLang="en-US" dirty="0"/>
              <a:t>。</a:t>
            </a:r>
            <a:endParaRPr lang="en-US" altLang="zh-CN" dirty="0"/>
          </a:p>
          <a:p>
            <a:r>
              <a:rPr lang="zh-CN" altLang="en-US" dirty="0"/>
              <a:t>在测试集上的效果也是</a:t>
            </a:r>
            <a:r>
              <a:rPr lang="en-US" altLang="zh-CN" dirty="0"/>
              <a:t>95%</a:t>
            </a:r>
            <a:r>
              <a:rPr lang="zh-CN" altLang="en-US" dirty="0"/>
              <a:t>。</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11</a:t>
            </a:fld>
            <a:endParaRPr lang="zh-CN" altLang="en-US"/>
          </a:p>
        </p:txBody>
      </p:sp>
    </p:spTree>
    <p:extLst>
      <p:ext uri="{BB962C8B-B14F-4D97-AF65-F5344CB8AC3E}">
        <p14:creationId xmlns:p14="http://schemas.microsoft.com/office/powerpoint/2010/main" val="710478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这是抽取论元的结果，可以看到使用阅读理解模型的效果最好。</a:t>
            </a:r>
            <a:r>
              <a:rPr lang="en-US" altLang="zh-CN" dirty="0"/>
              <a:t>F1 </a:t>
            </a:r>
            <a:r>
              <a:rPr lang="zh-CN" altLang="en-US" dirty="0"/>
              <a:t>值约为 </a:t>
            </a:r>
            <a:r>
              <a:rPr lang="en-US" altLang="zh-CN" dirty="0"/>
              <a:t>75%</a:t>
            </a:r>
            <a:r>
              <a:rPr lang="zh-CN" altLang="en-US" dirty="0"/>
              <a:t>。</a:t>
            </a:r>
            <a:endParaRPr lang="en-US" altLang="zh-CN" dirty="0"/>
          </a:p>
          <a:p>
            <a:r>
              <a:rPr lang="zh-CN" altLang="en-US" dirty="0"/>
              <a:t>因为采取的评测指标是完全匹配，所以看起来指标值较低。然后我们按照当时百度的字符级评测指标计算了一下，</a:t>
            </a:r>
            <a:r>
              <a:rPr lang="en-US" altLang="zh-CN" dirty="0"/>
              <a:t>F1 </a:t>
            </a:r>
            <a:r>
              <a:rPr lang="zh-CN" altLang="en-US" dirty="0"/>
              <a:t>值为</a:t>
            </a:r>
            <a:r>
              <a:rPr lang="en-US" altLang="zh-CN" dirty="0"/>
              <a:t>83.5%</a:t>
            </a:r>
            <a:r>
              <a:rPr lang="zh-CN" altLang="en-US" dirty="0"/>
              <a:t>。这个结果在</a:t>
            </a:r>
            <a:r>
              <a:rPr lang="en-US" altLang="zh-CN" dirty="0"/>
              <a:t>1</a:t>
            </a:r>
            <a:r>
              <a:rPr lang="zh-CN" altLang="en-US"/>
              <a:t>千多支队伍里排名前</a:t>
            </a:r>
            <a:r>
              <a:rPr lang="en-US" altLang="zh-CN" dirty="0"/>
              <a:t>4%</a:t>
            </a:r>
            <a:r>
              <a:rPr lang="zh-CN" altLang="en-US" dirty="0"/>
              <a:t>，当时第一名的结果是</a:t>
            </a:r>
            <a:r>
              <a:rPr lang="en-US" altLang="zh-CN" dirty="0"/>
              <a:t>85.9%</a:t>
            </a:r>
            <a:r>
              <a:rPr lang="zh-CN" altLang="en-US" dirty="0"/>
              <a:t>。</a:t>
            </a:r>
            <a:endParaRPr lang="en-US" altLang="zh-CN"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12</a:t>
            </a:fld>
            <a:endParaRPr lang="zh-CN" altLang="en-US"/>
          </a:p>
        </p:txBody>
      </p:sp>
    </p:spTree>
    <p:extLst>
      <p:ext uri="{BB962C8B-B14F-4D97-AF65-F5344CB8AC3E}">
        <p14:creationId xmlns:p14="http://schemas.microsoft.com/office/powerpoint/2010/main" val="27105865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略讲</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13</a:t>
            </a:fld>
            <a:endParaRPr lang="zh-CN" altLang="en-US"/>
          </a:p>
        </p:txBody>
      </p:sp>
    </p:spTree>
    <p:extLst>
      <p:ext uri="{BB962C8B-B14F-4D97-AF65-F5344CB8AC3E}">
        <p14:creationId xmlns:p14="http://schemas.microsoft.com/office/powerpoint/2010/main" val="22818413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具体的结果如图展示。</a:t>
            </a:r>
            <a:endParaRPr lang="en-US" altLang="zh-CN" dirty="0"/>
          </a:p>
          <a:p>
            <a:r>
              <a:rPr lang="zh-CN" altLang="en-US" dirty="0"/>
              <a:t>对于第一个例子，葡萄牙既是晋级事件的晋级方，也是胜负事件的胜者。序列标注只能输出晋级方这一个角色，而关系抽取和阅读理解模型都抽取出所有角色，解决角色重叠问题。</a:t>
            </a:r>
            <a:endParaRPr lang="en-US" altLang="zh-CN" dirty="0"/>
          </a:p>
          <a:p>
            <a:r>
              <a:rPr lang="zh-CN" altLang="en-US" dirty="0"/>
              <a:t>对于第二个例子，可以看到阅读理解方式另外两个，能抽取出更多信息。尽管这些信息不在真实的标签中，但是可以看出有一定的实际意义。</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14</a:t>
            </a:fld>
            <a:endParaRPr lang="zh-CN" altLang="en-US"/>
          </a:p>
        </p:txBody>
      </p:sp>
    </p:spTree>
    <p:extLst>
      <p:ext uri="{BB962C8B-B14F-4D97-AF65-F5344CB8AC3E}">
        <p14:creationId xmlns:p14="http://schemas.microsoft.com/office/powerpoint/2010/main" val="2818848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针对阅读理解模型，分析</a:t>
            </a:r>
            <a:r>
              <a:rPr lang="en-US" altLang="zh-CN" dirty="0"/>
              <a:t>bad case</a:t>
            </a:r>
            <a:r>
              <a:rPr lang="zh-CN" altLang="en-US" dirty="0"/>
              <a:t>里面不同的类型。有预测结果多、少、错误、边界不清、指代不明这几种。</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15</a:t>
            </a:fld>
            <a:endParaRPr lang="zh-CN" altLang="en-US"/>
          </a:p>
        </p:txBody>
      </p:sp>
    </p:spTree>
    <p:extLst>
      <p:ext uri="{BB962C8B-B14F-4D97-AF65-F5344CB8AC3E}">
        <p14:creationId xmlns:p14="http://schemas.microsoft.com/office/powerpoint/2010/main" val="3618452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最后是总结部分。略讲</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endPar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16</a:t>
            </a:fld>
            <a:endParaRPr lang="zh-CN" altLang="en-US"/>
          </a:p>
        </p:txBody>
      </p:sp>
    </p:spTree>
    <p:extLst>
      <p:ext uri="{BB962C8B-B14F-4D97-AF65-F5344CB8AC3E}">
        <p14:creationId xmlns:p14="http://schemas.microsoft.com/office/powerpoint/2010/main" val="34784809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以上是我们组的讲解，感谢您的关注。</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17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我们的汇报主要分为以下五个部分：</a:t>
            </a:r>
            <a:r>
              <a:rPr lang="en-US" altLang="zh-CN" dirty="0"/>
              <a:t>balabala.</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事件抽取是指从自然语言文本中，抽取出特定的事件信息，帮助我们将海量内容自动分类、提取和重构。</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本次项目使用</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2020</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百度语言与智能技术竞赛的数据集，数据集中包含</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9</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类事件，</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65</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种事件类型，每个事件类型可能包含</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2-6</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种不同的角色。</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具体示例如图。这一个句子里包含两个事件，对应两个事件类型，司法行为罚款和竞赛行为禁赛。每一个事件里面对应一个触发词和多个角色。如司法行为罚款这一事件中包括时间、执法机构、罚款对象、罚款金额四个角色，对应文本中不同的论元短语。</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我们要实现：给定输入文本，识别文本中包含的所有事件类型、角色类型、抽取论元短语。</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extLst>
      <p:ext uri="{BB962C8B-B14F-4D97-AF65-F5344CB8AC3E}">
        <p14:creationId xmlns:p14="http://schemas.microsoft.com/office/powerpoint/2010/main" val="299599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首先是数据分析部分。</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我们分析了数据集里事件大类、事件小类、角色类别的数量。如图展示，其中竞赛行为这一大类事件数量最多，在竞赛行为事件大类里，有夺冠、晋级、禁赛、胜负、退赛、退役，一共</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6</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个事件类型。</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胜负这一类型的数量占绝大多数。</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「竞赛行为胜负」里包含：时间、胜者、败者、赛事名称，</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4</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种论元角色。「胜者」、「败者」两种角色数量较多，「时间」较少。</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这里可以看出数据集的类别分布不均衡。</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4</a:t>
            </a:fld>
            <a:endParaRPr lang="zh-CN" altLang="en-US"/>
          </a:p>
        </p:txBody>
      </p:sp>
    </p:spTree>
    <p:extLst>
      <p:ext uri="{BB962C8B-B14F-4D97-AF65-F5344CB8AC3E}">
        <p14:creationId xmlns:p14="http://schemas.microsoft.com/office/powerpoint/2010/main" val="3422602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然后我们分析了每个句子的信息。</a:t>
            </a:r>
            <a:endParaRPr lang="en-US" altLang="zh-CN" dirty="0"/>
          </a:p>
          <a:p>
            <a:r>
              <a:rPr lang="zh-CN" altLang="en-US" dirty="0"/>
              <a:t>首先是句子长度，</a:t>
            </a:r>
            <a:r>
              <a:rPr lang="en-US" altLang="zh-CN" dirty="0"/>
              <a:t>96%</a:t>
            </a:r>
            <a:r>
              <a:rPr lang="zh-CN" altLang="en-US" dirty="0"/>
              <a:t>的句子长度小于</a:t>
            </a:r>
            <a:r>
              <a:rPr lang="en-US" altLang="zh-CN" dirty="0"/>
              <a:t>150</a:t>
            </a:r>
            <a:r>
              <a:rPr lang="zh-CN" altLang="en-US" dirty="0"/>
              <a:t>。</a:t>
            </a:r>
            <a:endParaRPr lang="en-US" altLang="zh-CN" dirty="0"/>
          </a:p>
          <a:p>
            <a:r>
              <a:rPr lang="zh-CN" altLang="en-US" dirty="0"/>
              <a:t>其次是句子里面要抽取的短语长度，</a:t>
            </a:r>
            <a:r>
              <a:rPr lang="en-US" altLang="zh-CN" dirty="0"/>
              <a:t>98%</a:t>
            </a:r>
            <a:r>
              <a:rPr lang="zh-CN" altLang="en-US" dirty="0"/>
              <a:t>短语长度小于</a:t>
            </a:r>
            <a:r>
              <a:rPr lang="en-US" altLang="zh-CN" dirty="0"/>
              <a:t>25</a:t>
            </a:r>
            <a:r>
              <a:rPr lang="zh-CN" altLang="en-US" dirty="0"/>
              <a:t>。</a:t>
            </a:r>
            <a:endParaRPr lang="en-US" altLang="zh-CN" dirty="0"/>
          </a:p>
          <a:p>
            <a:r>
              <a:rPr lang="en-US" altLang="zh-CN" dirty="0"/>
              <a:t>87%</a:t>
            </a:r>
            <a:r>
              <a:rPr lang="zh-CN" altLang="en-US" dirty="0"/>
              <a:t>的句子里面只包含一个事件。</a:t>
            </a:r>
            <a:endParaRPr lang="en-US" altLang="zh-CN" dirty="0"/>
          </a:p>
          <a:p>
            <a:r>
              <a:rPr lang="en-US" altLang="zh-CN" dirty="0"/>
              <a:t>82%</a:t>
            </a:r>
            <a:r>
              <a:rPr lang="zh-CN" altLang="en-US" dirty="0"/>
              <a:t>的句子里面包含</a:t>
            </a:r>
            <a:r>
              <a:rPr lang="en-US" altLang="zh-CN" dirty="0"/>
              <a:t>1-3</a:t>
            </a:r>
            <a:r>
              <a:rPr lang="zh-CN" altLang="en-US" dirty="0"/>
              <a:t>个角色。</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extLst>
      <p:ext uri="{BB962C8B-B14F-4D97-AF65-F5344CB8AC3E}">
        <p14:creationId xmlns:p14="http://schemas.microsoft.com/office/powerpoint/2010/main" val="3711672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最后分析数据集里存在的角色重叠和论元重叠现象。</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角色重叠是指同一个论元短语担任了不同的角色。</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比如示例</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1</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中的「梅西」，他既是司法行为罚款的罚款对象，也是竞赛行为禁赛的被禁赛人员。</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论元重叠是指一个论元短语的一部分包含在另一个论元短语中。</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比如示例</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2</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中的「也门南部多个地区」，同时在灾害意外袭击的袭击对象和地点这两个角色中。</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283161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接下来进入模型介绍部分。本次项目我们尝试了三个模型，比较它们在事件抽取这一任务上的效果。第一个模型是序列标注模型。它的思路是给文本中的每个字打标签。模型学习从输入的文本到输出标签的映射关系。将事件类型和论元角色组合，生成组合标签。如示例中「切尔西」这个短语就给它打标签为「竞赛行为</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胜负</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胜者」、阿森纳处理为「竞赛行为</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胜负</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败者」</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B</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表示标签开始，</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I</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表示中间。</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O</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表示不对应任何标签。</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模型的结构分为输入、编码、解码、输出层。编码层使用</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BERT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预训练模型。解码层使用</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CRF</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条件随机场。</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2443554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第二个模型是三元组关系抽取模型。这一模型的思路是将事件抽取看作是主语、宾语、以及两者之间关系这样的三元组关系抽取。因为数据集中并没有宾语这一信息，于是使用触发词替代。如图示例中，（切尔西）是竞赛行为胜负的胜者，（胜者）是角色类别，（战胜）是胜负事件类型的触发词，我们希望模型能够输出（切尔西，胜者，战胜）这样一个三元组。这样就可以实现抽取出文本中包含的竞赛行为</a:t>
            </a:r>
            <a:r>
              <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a:t>
            </a:r>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胜负这一事件类型，和胜者这一角色对应的论元短语是切尔西。</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模型输入文本通过编码，进入解码层后，生成关系类别对应的候选三元组。</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8</a:t>
            </a:fld>
            <a:endParaRPr lang="zh-CN" altLang="en-US"/>
          </a:p>
        </p:txBody>
      </p:sp>
    </p:spTree>
    <p:extLst>
      <p:ext uri="{BB962C8B-B14F-4D97-AF65-F5344CB8AC3E}">
        <p14:creationId xmlns:p14="http://schemas.microsoft.com/office/powerpoint/2010/main" val="1608549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第三个模型是机器阅读理解模型。机器阅读理解是指给定文本和问题，让计算机学习如何输出正确的答案。将其用在事件抽取中，输出的答案就是识别出的事件中各个角色对应的论元短语。</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a:p>
            <a:r>
              <a:rPr lang="zh-CN" altLang="en-US"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rPr>
              <a:t>用机器阅读理解的方式实现事件抽取，先要识别出文本中包含的事件类型，我们采用序列标注的方法对文本中的触发词进行标注，输出每个触发词对应的事件类型。</a:t>
            </a:r>
            <a:endParaRPr lang="en-US" altLang="zh-CN" sz="1200" dirty="0">
              <a:solidFill>
                <a:schemeClr val="tx1"/>
              </a:solidFill>
              <a:uFillTx/>
              <a:latin typeface="Calibri" panose="020F0502020204030204" pitchFamily="34" charset="0"/>
              <a:ea typeface="宋体" panose="02010600030101010101" pitchFamily="2" charset="-122"/>
              <a:cs typeface="+mn-ea"/>
              <a:sym typeface="Arial" panose="020B0604020202020204"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9</a:t>
            </a:fld>
            <a:endParaRPr lang="zh-CN" altLang="en-US"/>
          </a:p>
        </p:txBody>
      </p:sp>
    </p:spTree>
    <p:extLst>
      <p:ext uri="{BB962C8B-B14F-4D97-AF65-F5344CB8AC3E}">
        <p14:creationId xmlns:p14="http://schemas.microsoft.com/office/powerpoint/2010/main" val="30070431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a:t>单击此处修改图片</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a:t>单击此处修改图片</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a:t>点击此处修改图片</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a:t>单击此处修改图片</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a:t>单击此处修改图片</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914054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50" name="文本框 49"/>
          <p:cNvSpPr txBox="1"/>
          <p:nvPr userDrawn="1"/>
        </p:nvSpPr>
        <p:spPr>
          <a:xfrm>
            <a:off x="6814866" y="15126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51" name="文本框 50"/>
          <p:cNvSpPr txBox="1"/>
          <p:nvPr userDrawn="1"/>
        </p:nvSpPr>
        <p:spPr>
          <a:xfrm>
            <a:off x="6814866" y="2596050"/>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52" name="文本框 51"/>
          <p:cNvSpPr txBox="1"/>
          <p:nvPr userDrawn="1"/>
        </p:nvSpPr>
        <p:spPr>
          <a:xfrm>
            <a:off x="6814866" y="3679496"/>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53" name="文本框 52"/>
          <p:cNvSpPr txBox="1"/>
          <p:nvPr userDrawn="1"/>
        </p:nvSpPr>
        <p:spPr>
          <a:xfrm>
            <a:off x="6814866" y="4762941"/>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a:solidFill>
                <a:srgbClr val="9A000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5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a:t>单击此处修改图片</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a:t>单击此处修改图片</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a:t>点击此处修改图片</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a:t>单击此处修改图片</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a:t>单击此处修改图片</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pic>
        <p:nvPicPr>
          <p:cNvPr id="35" name="图形 34"/>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rPr>
                <a:t>目  录</a:t>
              </a:r>
              <a:endParaRPr kumimoji="0" lang="en-US" altLang="zh-CN" sz="5400" b="1" i="0" u="none" strike="noStrike" kern="2200" cap="none" spc="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dirty="0">
                  <a:ln>
                    <a:noFill/>
                  </a:ln>
                  <a:solidFill>
                    <a:schemeClr val="accent1"/>
                  </a:solidFill>
                  <a:effectLst/>
                  <a:uLnTx/>
                  <a:uFillTx/>
                  <a:latin typeface="Arial" panose="020B0604020202020204"/>
                  <a:ea typeface="微软雅黑" panose="020B0503020204020204" pitchFamily="34" charset="-122"/>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20204"/>
                <a:ea typeface="微软雅黑" panose="020B0503020204020204" pitchFamily="34" charset="-122"/>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dirty="0">
                <a:solidFill>
                  <a:srgbClr val="9A0001"/>
                </a:solidFill>
              </a:rPr>
              <a:t>01.</a:t>
            </a:r>
            <a:endParaRPr lang="zh-CN" altLang="en-US" sz="3200" b="1">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dirty="0">
                <a:solidFill>
                  <a:srgbClr val="9A0001"/>
                </a:solidFill>
              </a:rPr>
              <a:t>02.</a:t>
            </a:r>
            <a:endParaRPr lang="zh-CN" altLang="en-US" sz="3200" b="1">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dirty="0">
                <a:solidFill>
                  <a:srgbClr val="9A0001"/>
                </a:solidFill>
              </a:rPr>
              <a:t>03.</a:t>
            </a:r>
            <a:endParaRPr lang="zh-CN" altLang="en-US" sz="3200" b="1">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dirty="0">
                <a:solidFill>
                  <a:srgbClr val="9A0001"/>
                </a:solidFill>
              </a:rPr>
              <a:t>04.</a:t>
            </a:r>
            <a:endParaRPr lang="zh-CN" altLang="en-US" sz="3200" b="1">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dirty="0">
                <a:solidFill>
                  <a:srgbClr val="9A0001"/>
                </a:solidFill>
              </a:rPr>
              <a:t>05.</a:t>
            </a:r>
            <a:endParaRPr lang="zh-CN" altLang="en-US" sz="3200" b="1">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panose="020B0503020204020204" pitchFamily="34" charset="-122"/>
                <a:ea typeface="+mn-ea"/>
                <a:cs typeface="+mn-cs"/>
              </a:defRPr>
            </a:lvl1pPr>
            <a:lvl2pPr marL="457200" indent="0">
              <a:buNone/>
              <a:defRPr/>
            </a:lvl2pPr>
          </a:lstStyle>
          <a:p>
            <a:pPr lvl="0"/>
            <a:r>
              <a:rPr lang="zh-CN" altLang="en-US" dirty="0"/>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dirty="0">
                <a:solidFill>
                  <a:srgbClr val="9A0001"/>
                </a:solidFill>
              </a:rPr>
              <a:t>06.</a:t>
            </a:r>
            <a:endParaRPr lang="zh-CN" altLang="en-US" sz="3200" b="1">
              <a:solidFill>
                <a:srgbClr val="9A0001"/>
              </a:solidFil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XX</a:t>
            </a:r>
            <a:endParaRPr lang="zh-CN" altLang="en-US" dirty="0"/>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20204"/>
                <a:ea typeface="微软雅黑" panose="020B0503020204020204" pitchFamily="34" charset="-122"/>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输入标题文本</a:t>
            </a:r>
          </a:p>
        </p:txBody>
      </p:sp>
      <p:pic>
        <p:nvPicPr>
          <p:cNvPr id="128" name="图形 127"/>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dirty="0">
                <a:ln>
                  <a:noFill/>
                </a:ln>
                <a:solidFill>
                  <a:prstClr val="white"/>
                </a:solidFill>
                <a:effectLst/>
                <a:uLnTx/>
                <a:uFillTx/>
                <a:latin typeface="Arial" panose="020B0604020202020204"/>
                <a:ea typeface="微软雅黑" panose="020B0503020204020204" pitchFamily="34" charset="-122"/>
                <a:cs typeface="+mn-ea"/>
              </a:rPr>
              <a:t>PART</a:t>
            </a:r>
            <a:endParaRPr kumimoji="0" lang="zh-CN" altLang="en-US" sz="4000" b="0" i="0" u="none" strike="noStrike" kern="1200" cap="none" spc="0" normalizeH="0" baseline="0">
              <a:ln>
                <a:noFill/>
              </a:ln>
              <a:solidFill>
                <a:prstClr val="white"/>
              </a:solidFill>
              <a:effectLst/>
              <a:uLnTx/>
              <a:uFillTx/>
              <a:latin typeface="Arial" panose="020B0604020202020204"/>
              <a:ea typeface="微软雅黑" panose="020B0503020204020204" pitchFamily="34" charset="-122"/>
              <a:cs typeface="+mn-e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20204"/>
                <a:ea typeface="微软雅黑" panose="020B0503020204020204" pitchFamily="34" charset="-122"/>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dirty="0"/>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20204"/>
                <a:ea typeface="微软雅黑" panose="020B0503020204020204" pitchFamily="34" charset="-122"/>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dirty="0"/>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a:ea typeface="微软雅黑" panose="020B0503020204020204" pitchFamily="34" charset="-122"/>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a:ea typeface="微软雅黑" panose="020B0503020204020204" pitchFamily="34" charset="-122"/>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t>‹#›</a:t>
            </a:fld>
            <a:r>
              <a:rPr lang="zh-CN" altLang="en-US"/>
              <a:t> </a:t>
            </a:r>
            <a:r>
              <a:rPr lang="en-US" altLang="zh-CN" dirty="0"/>
              <a:t>&gt;</a:t>
            </a:r>
            <a:endParaRPr lang="zh-CN" altLang="en-US"/>
          </a:p>
        </p:txBody>
      </p: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theme" Target="../theme/theme2.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alpha val="82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90"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alpha val="82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4" name="矩形 3"/>
          <p:cNvSpPr/>
          <p:nvPr/>
        </p:nvSpPr>
        <p:spPr>
          <a:xfrm>
            <a:off x="13750" y="0"/>
            <a:ext cx="12192000" cy="6858000"/>
          </a:xfrm>
          <a:prstGeom prst="rect">
            <a:avLst/>
          </a:prstGeom>
          <a:gradFill flip="none" rotWithShape="1">
            <a:gsLst>
              <a:gs pos="31000">
                <a:schemeClr val="bg1"/>
              </a:gs>
              <a:gs pos="100000">
                <a:schemeClr val="bg1">
                  <a:alpha val="50000"/>
                </a:schemeClr>
              </a:gs>
            </a:gsLst>
            <a:lin ang="0" scaled="1"/>
            <a:tileRect/>
          </a:gra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文本框 11"/>
          <p:cNvSpPr txBox="1"/>
          <p:nvPr/>
        </p:nvSpPr>
        <p:spPr>
          <a:xfrm>
            <a:off x="336548" y="3465121"/>
            <a:ext cx="9702802" cy="1569660"/>
          </a:xfrm>
          <a:prstGeom prst="rect">
            <a:avLst/>
          </a:prstGeom>
          <a:noFill/>
        </p:spPr>
        <p:txBody>
          <a:bodyPr wrap="square" rtlCol="0">
            <a:spAutoFit/>
          </a:bodyPr>
          <a:lstStyle/>
          <a:p>
            <a:pPr lvl="0">
              <a:defRPr/>
            </a:pPr>
            <a:r>
              <a:rPr kumimoji="0" lang="zh-CN" altLang="en-US" sz="4800" b="0" i="0" u="none" strike="noStrike" kern="1200" cap="none" spc="200" normalizeH="0" baseline="0" noProof="0" dirty="0">
                <a:ln>
                  <a:noFill/>
                </a:ln>
                <a:solidFill>
                  <a:schemeClr val="accent1"/>
                </a:solidFill>
                <a:effectLst/>
                <a:uLnTx/>
                <a:uFillTx/>
                <a:latin typeface="华文新魏" panose="02010800040101010101" pitchFamily="2" charset="-122"/>
                <a:ea typeface="华文新魏" panose="02010800040101010101" pitchFamily="2" charset="-122"/>
                <a:cs typeface="+mn-ea"/>
                <a:sym typeface="Arial" panose="020B0604020202020204" pitchFamily="34" charset="0"/>
              </a:rPr>
              <a:t>自然语言处理项目汇报</a:t>
            </a:r>
            <a:endParaRPr kumimoji="0" lang="en-US" altLang="zh-CN" sz="4800" b="0" i="0" u="none" strike="noStrike" kern="1200" cap="none" spc="200" normalizeH="0" baseline="0" noProof="0" dirty="0">
              <a:ln>
                <a:noFill/>
              </a:ln>
              <a:solidFill>
                <a:schemeClr val="accent1"/>
              </a:solidFill>
              <a:effectLst/>
              <a:uLnTx/>
              <a:uFillTx/>
              <a:latin typeface="华文新魏" panose="02010800040101010101" pitchFamily="2" charset="-122"/>
              <a:ea typeface="华文新魏" panose="02010800040101010101" pitchFamily="2" charset="-122"/>
              <a:cs typeface="+mn-ea"/>
              <a:sym typeface="Arial" panose="020B0604020202020204" pitchFamily="34" charset="0"/>
            </a:endParaRPr>
          </a:p>
          <a:p>
            <a:pPr lvl="0">
              <a:defRPr/>
            </a:pPr>
            <a:r>
              <a:rPr lang="en-US" altLang="zh-CN" sz="4800"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		——</a:t>
            </a:r>
            <a:r>
              <a:rPr lang="zh-CN" altLang="en-US" sz="4800"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中文事件抽取</a:t>
            </a:r>
            <a:endParaRPr kumimoji="0" lang="en-US" altLang="zh-CN" sz="4800" b="0" i="0" u="none" strike="noStrike" kern="1200" cap="none" spc="200" normalizeH="0" baseline="0" noProof="0" dirty="0">
              <a:ln>
                <a:noFill/>
              </a:ln>
              <a:solidFill>
                <a:schemeClr val="accent1"/>
              </a:solidFill>
              <a:effectLst/>
              <a:uLnTx/>
              <a:uFillTx/>
              <a:latin typeface="华文新魏" panose="02010800040101010101" pitchFamily="2" charset="-122"/>
              <a:ea typeface="华文新魏" panose="02010800040101010101" pitchFamily="2" charset="-122"/>
              <a:cs typeface="+mn-ea"/>
              <a:sym typeface="Arial" panose="020B0604020202020204" pitchFamily="34" charset="0"/>
            </a:endParaRPr>
          </a:p>
        </p:txBody>
      </p:sp>
      <p:grpSp>
        <p:nvGrpSpPr>
          <p:cNvPr id="10" name="组合 9"/>
          <p:cNvGrpSpPr/>
          <p:nvPr/>
        </p:nvGrpSpPr>
        <p:grpSpPr>
          <a:xfrm>
            <a:off x="1613595" y="2590887"/>
            <a:ext cx="2136277" cy="157242"/>
            <a:chOff x="4616246" y="3878362"/>
            <a:chExt cx="5571416" cy="410087"/>
          </a:xfrm>
          <a:solidFill>
            <a:schemeClr val="tx1">
              <a:alpha val="80000"/>
            </a:schemeClr>
          </a:solidFill>
        </p:grpSpPr>
        <p:sp>
          <p:nvSpPr>
            <p:cNvPr id="52"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组合 14"/>
          <p:cNvGrpSpPr/>
          <p:nvPr/>
        </p:nvGrpSpPr>
        <p:grpSpPr>
          <a:xfrm>
            <a:off x="1609909" y="1889441"/>
            <a:ext cx="2144877" cy="612998"/>
            <a:chOff x="4606634" y="2048989"/>
            <a:chExt cx="5593843" cy="1598699"/>
          </a:xfrm>
          <a:solidFill>
            <a:schemeClr val="accent1">
              <a:alpha val="80000"/>
            </a:schemeClr>
          </a:solidFill>
        </p:grpSpPr>
        <p:sp>
          <p:nvSpPr>
            <p:cNvPr id="40"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组合 15"/>
          <p:cNvGrpSpPr/>
          <p:nvPr/>
        </p:nvGrpSpPr>
        <p:grpSpPr>
          <a:xfrm>
            <a:off x="497548" y="1821768"/>
            <a:ext cx="960649" cy="958410"/>
            <a:chOff x="2105799" y="20055838"/>
            <a:chExt cx="6748090" cy="6732363"/>
          </a:xfrm>
          <a:solidFill>
            <a:schemeClr val="accent1">
              <a:alpha val="80000"/>
            </a:schemeClr>
          </a:solidFill>
        </p:grpSpPr>
        <p:sp>
          <p:nvSpPr>
            <p:cNvPr id="1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组合 4">
            <a:extLst>
              <a:ext uri="{FF2B5EF4-FFF2-40B4-BE49-F238E27FC236}">
                <a16:creationId xmlns:a16="http://schemas.microsoft.com/office/drawing/2014/main" id="{6B991BFE-A24A-4624-8D31-14175C8C7F01}"/>
              </a:ext>
            </a:extLst>
          </p:cNvPr>
          <p:cNvGrpSpPr/>
          <p:nvPr/>
        </p:nvGrpSpPr>
        <p:grpSpPr>
          <a:xfrm>
            <a:off x="535616" y="5169639"/>
            <a:ext cx="7168406" cy="790648"/>
            <a:chOff x="636565" y="5261081"/>
            <a:chExt cx="7168406" cy="790648"/>
          </a:xfrm>
        </p:grpSpPr>
        <p:sp>
          <p:nvSpPr>
            <p:cNvPr id="68" name="文本框 67">
              <a:extLst>
                <a:ext uri="{FF2B5EF4-FFF2-40B4-BE49-F238E27FC236}">
                  <a16:creationId xmlns:a16="http://schemas.microsoft.com/office/drawing/2014/main" id="{58D8100A-87B6-4F2F-B528-7741A4BBCEEA}"/>
                </a:ext>
              </a:extLst>
            </p:cNvPr>
            <p:cNvSpPr txBox="1"/>
            <p:nvPr/>
          </p:nvSpPr>
          <p:spPr>
            <a:xfrm>
              <a:off x="895019" y="5261081"/>
              <a:ext cx="6909952" cy="369332"/>
            </a:xfrm>
            <a:prstGeom prst="rect">
              <a:avLst/>
            </a:prstGeom>
            <a:noFill/>
          </p:spPr>
          <p:txBody>
            <a:bodyPr wrap="square" rtlCol="0">
              <a:spAutoFit/>
            </a:bodyPr>
            <a:lstStyle/>
            <a:p>
              <a:pPr lvl="0">
                <a:defRPr/>
              </a:pPr>
              <a:r>
                <a:rPr lang="zh-CN" altLang="en-US" spc="20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组员：罗旭坤 罗登 马心睿</a:t>
              </a:r>
              <a:endParaRPr kumimoji="0" lang="zh-CN" altLang="en-US" b="0" i="0" u="none" strike="noStrike" kern="1200" cap="none" spc="200" normalizeH="0" baseline="0" noProof="0" dirty="0">
                <a:ln>
                  <a:noFill/>
                </a:ln>
                <a:solidFill>
                  <a:schemeClr val="accent1"/>
                </a:solidFill>
                <a:effectLst/>
                <a:uLnTx/>
                <a:uFillTx/>
                <a:latin typeface="华文新魏" panose="02010800040101010101" pitchFamily="2" charset="-122"/>
                <a:ea typeface="华文新魏" panose="02010800040101010101" pitchFamily="2" charset="-122"/>
                <a:cs typeface="+mn-ea"/>
                <a:sym typeface="Arial" panose="020B0604020202020204" pitchFamily="34" charset="0"/>
              </a:endParaRPr>
            </a:p>
          </p:txBody>
        </p:sp>
        <p:sp>
          <p:nvSpPr>
            <p:cNvPr id="2" name="矩形 1">
              <a:extLst>
                <a:ext uri="{FF2B5EF4-FFF2-40B4-BE49-F238E27FC236}">
                  <a16:creationId xmlns:a16="http://schemas.microsoft.com/office/drawing/2014/main" id="{E8C63BBF-7A88-4464-8E87-3E78C292F7E5}"/>
                </a:ext>
              </a:extLst>
            </p:cNvPr>
            <p:cNvSpPr/>
            <p:nvPr/>
          </p:nvSpPr>
          <p:spPr>
            <a:xfrm>
              <a:off x="636565" y="5316677"/>
              <a:ext cx="79775" cy="688892"/>
            </a:xfrm>
            <a:prstGeom prst="rect">
              <a:avLst/>
            </a:prstGeom>
            <a:solidFill>
              <a:srgbClr val="AE333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文本框 68">
              <a:extLst>
                <a:ext uri="{FF2B5EF4-FFF2-40B4-BE49-F238E27FC236}">
                  <a16:creationId xmlns:a16="http://schemas.microsoft.com/office/drawing/2014/main" id="{C43AC802-36C6-46ED-A396-BACCB60CB6B7}"/>
                </a:ext>
              </a:extLst>
            </p:cNvPr>
            <p:cNvSpPr txBox="1"/>
            <p:nvPr/>
          </p:nvSpPr>
          <p:spPr>
            <a:xfrm>
              <a:off x="880464" y="5682397"/>
              <a:ext cx="6909952" cy="369332"/>
            </a:xfrm>
            <a:prstGeom prst="rect">
              <a:avLst/>
            </a:prstGeom>
            <a:noFill/>
          </p:spPr>
          <p:txBody>
            <a:bodyPr wrap="square" rtlCol="0">
              <a:spAutoFit/>
            </a:bodyPr>
            <a:lstStyle/>
            <a:p>
              <a:pPr lvl="0">
                <a:defRPr/>
              </a:pPr>
              <a:r>
                <a:rPr lang="zh-CN" altLang="en-US"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日期：</a:t>
              </a:r>
              <a:r>
                <a:rPr lang="en-US" altLang="zh-CN"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 2021</a:t>
              </a:r>
              <a:r>
                <a:rPr lang="zh-CN" altLang="en-US"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年</a:t>
              </a:r>
              <a:r>
                <a:rPr lang="en-US" altLang="zh-CN"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7</a:t>
              </a:r>
              <a:r>
                <a:rPr lang="zh-CN" altLang="en-US"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月</a:t>
              </a:r>
              <a:r>
                <a:rPr lang="en-US" altLang="zh-CN"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3</a:t>
              </a:r>
              <a:r>
                <a:rPr lang="zh-CN" altLang="en-US" spc="200" dirty="0">
                  <a:solidFill>
                    <a:schemeClr val="accent1"/>
                  </a:solidFill>
                  <a:latin typeface="华文新魏" panose="02010800040101010101" pitchFamily="2" charset="-122"/>
                  <a:ea typeface="华文新魏" panose="02010800040101010101" pitchFamily="2" charset="-122"/>
                  <a:cs typeface="+mn-ea"/>
                  <a:sym typeface="Arial" panose="020B0604020202020204" pitchFamily="34" charset="0"/>
                </a:rPr>
                <a:t>日</a:t>
              </a:r>
              <a:endParaRPr kumimoji="0" lang="zh-CN" altLang="en-US" b="0" i="0" u="none" strike="noStrike" kern="1200" cap="none" spc="200" normalizeH="0" baseline="0" noProof="0" dirty="0">
                <a:ln>
                  <a:noFill/>
                </a:ln>
                <a:solidFill>
                  <a:schemeClr val="accent1"/>
                </a:solidFill>
                <a:effectLst/>
                <a:uLnTx/>
                <a:uFillTx/>
                <a:latin typeface="华文新魏" panose="02010800040101010101" pitchFamily="2" charset="-122"/>
                <a:ea typeface="华文新魏" panose="02010800040101010101" pitchFamily="2" charset="-122"/>
                <a:cs typeface="+mn-ea"/>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10202"/>
    </mc:Choice>
    <mc:Fallback xmlns="">
      <p:transition spd="slow" advTm="10202"/>
    </mc:Fallback>
  </mc:AlternateContent>
  <p:extLst>
    <p:ext uri="{3A86A75C-4F4B-4683-9AE1-C65F6400EC91}">
      <p14:laserTraceLst xmlns:p14="http://schemas.microsoft.com/office/powerpoint/2010/main">
        <p14:tracePtLst>
          <p14:tracePt t="3873" x="3786188" y="2097088"/>
          <p14:tracePt t="3881" x="3925888" y="2193925"/>
          <p14:tracePt t="3888" x="4054475" y="2270125"/>
          <p14:tracePt t="3896" x="4157663" y="2312988"/>
          <p14:tracePt t="3902" x="4243388" y="2362200"/>
          <p14:tracePt t="3911" x="4389438" y="2398713"/>
          <p14:tracePt t="3917" x="4567238" y="2459038"/>
          <p14:tracePt t="3927" x="4675188" y="2479675"/>
          <p14:tracePt t="3932" x="4751388" y="2495550"/>
          <p14:tracePt t="3941" x="4852988" y="2513013"/>
          <p14:tracePt t="3947" x="4960938" y="2522538"/>
          <p14:tracePt t="3953" x="5046663" y="2528888"/>
          <p14:tracePt t="3961" x="5100638" y="2528888"/>
          <p14:tracePt t="3968" x="5143500" y="2528888"/>
          <p14:tracePt t="3982" x="5203825" y="2528888"/>
          <p14:tracePt t="3990" x="5235575" y="2528888"/>
          <p14:tracePt t="3997" x="5257800" y="2528888"/>
          <p14:tracePt t="4006" x="5305425" y="2522538"/>
          <p14:tracePt t="4014" x="5327650" y="2522538"/>
          <p14:tracePt t="4019" x="5359400" y="2522538"/>
          <p14:tracePt t="4027" x="5386388" y="2522538"/>
          <p14:tracePt t="4033" x="5435600" y="2555875"/>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BA228497-730E-48A5-AB71-2DF72A99822B}"/>
              </a:ext>
            </a:extLst>
          </p:cNvPr>
          <p:cNvSpPr/>
          <p:nvPr/>
        </p:nvSpPr>
        <p:spPr>
          <a:xfrm>
            <a:off x="194982" y="1031506"/>
            <a:ext cx="11732559" cy="5322229"/>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 name="标题 2">
            <a:extLst>
              <a:ext uri="{FF2B5EF4-FFF2-40B4-BE49-F238E27FC236}">
                <a16:creationId xmlns:a16="http://schemas.microsoft.com/office/drawing/2014/main" id="{1E048752-5ED1-4914-B0AA-FFED4350C016}"/>
              </a:ext>
            </a:extLst>
          </p:cNvPr>
          <p:cNvSpPr>
            <a:spLocks noGrp="1"/>
          </p:cNvSpPr>
          <p:nvPr>
            <p:ph type="title"/>
          </p:nvPr>
        </p:nvSpPr>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模型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3 </a:t>
            </a:r>
            <a:r>
              <a:rPr lang="zh-CN" altLang="en-US"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机器阅读理解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 </a:t>
            </a:r>
            <a:r>
              <a:rPr lang="zh-CN" altLang="en-US"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抽取论元</a:t>
            </a:r>
            <a:endParaRPr lang="zh-CN" altLang="en-US" dirty="0"/>
          </a:p>
        </p:txBody>
      </p:sp>
      <p:sp>
        <p:nvSpPr>
          <p:cNvPr id="7" name="矩形 6">
            <a:extLst>
              <a:ext uri="{FF2B5EF4-FFF2-40B4-BE49-F238E27FC236}">
                <a16:creationId xmlns:a16="http://schemas.microsoft.com/office/drawing/2014/main" id="{C3804B7E-5898-42E8-AE38-CBA606A07206}"/>
              </a:ext>
            </a:extLst>
          </p:cNvPr>
          <p:cNvSpPr/>
          <p:nvPr/>
        </p:nvSpPr>
        <p:spPr>
          <a:xfrm>
            <a:off x="7888437" y="1864895"/>
            <a:ext cx="3672740" cy="4137036"/>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回答问题，抽取论元</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设计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question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为事件类型和角色标签组合，</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passage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为文本序列，待预测的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answer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为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passage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中一个或多个连续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若文本中不包含某一角色，那么该问题的答案为空，即没有可抽取的论元作为答案。</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拼接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question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和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passage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作为输入数据，经过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BERT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编码层进行特征抽取，输出的特征向量进入全连接层进行解码，输出每个字作为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start / end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的概率。提取所有距离匹配最近的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start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和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end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所在位置里的所有字符，得到询问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question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answer</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，即实现论元短语抽取。</a:t>
            </a:r>
          </a:p>
        </p:txBody>
      </p:sp>
      <p:pic>
        <p:nvPicPr>
          <p:cNvPr id="4" name="图片 3">
            <a:extLst>
              <a:ext uri="{FF2B5EF4-FFF2-40B4-BE49-F238E27FC236}">
                <a16:creationId xmlns:a16="http://schemas.microsoft.com/office/drawing/2014/main" id="{16FBFE6A-FF68-4FAE-AE87-DCE04F3070F8}"/>
              </a:ext>
            </a:extLst>
          </p:cNvPr>
          <p:cNvPicPr>
            <a:picLocks noChangeAspect="1"/>
          </p:cNvPicPr>
          <p:nvPr/>
        </p:nvPicPr>
        <p:blipFill>
          <a:blip r:embed="rId3"/>
          <a:stretch>
            <a:fillRect/>
          </a:stretch>
        </p:blipFill>
        <p:spPr>
          <a:xfrm>
            <a:off x="564462" y="1789816"/>
            <a:ext cx="6957611" cy="3805608"/>
          </a:xfrm>
          <a:prstGeom prst="rect">
            <a:avLst/>
          </a:prstGeom>
        </p:spPr>
      </p:pic>
    </p:spTree>
    <p:extLst>
      <p:ext uri="{BB962C8B-B14F-4D97-AF65-F5344CB8AC3E}">
        <p14:creationId xmlns:p14="http://schemas.microsoft.com/office/powerpoint/2010/main" val="522098240"/>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AB3455C4-C0F4-4360-B38C-6544BE003D69}"/>
              </a:ext>
            </a:extLst>
          </p:cNvPr>
          <p:cNvSpPr/>
          <p:nvPr/>
        </p:nvSpPr>
        <p:spPr>
          <a:xfrm>
            <a:off x="666308" y="1672856"/>
            <a:ext cx="10802678" cy="3785191"/>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CA5FDB65-1351-474D-9D6C-45BC05B8EAC5}"/>
              </a:ext>
            </a:extLst>
          </p:cNvPr>
          <p:cNvSpPr>
            <a:spLocks noGrp="1"/>
          </p:cNvSpPr>
          <p:nvPr>
            <p:ph type="sldNum" sz="quarter" idx="4"/>
          </p:nvPr>
        </p:nvSpPr>
        <p:spPr/>
        <p:txBody>
          <a:bodyPr/>
          <a:lstStyle/>
          <a:p>
            <a:r>
              <a:rPr lang="en-US" altLang="zh-CN" dirty="0"/>
              <a:t>&lt; </a:t>
            </a:r>
            <a:fld id="{A548B57D-AE10-4CF7-A9DF-59FEFA91B28E}" type="slidenum">
              <a:rPr lang="zh-CN" altLang="en-US" smtClean="0"/>
              <a:t>11</a:t>
            </a:fld>
            <a:r>
              <a:rPr lang="zh-CN" altLang="en-US"/>
              <a:t> </a:t>
            </a:r>
            <a:r>
              <a:rPr lang="en-US" altLang="zh-CN" dirty="0"/>
              <a:t>&gt;</a:t>
            </a:r>
            <a:endParaRPr lang="zh-CN" altLang="en-US"/>
          </a:p>
        </p:txBody>
      </p:sp>
      <p:sp>
        <p:nvSpPr>
          <p:cNvPr id="5" name="标题 2">
            <a:extLst>
              <a:ext uri="{FF2B5EF4-FFF2-40B4-BE49-F238E27FC236}">
                <a16:creationId xmlns:a16="http://schemas.microsoft.com/office/drawing/2014/main" id="{5DF65E99-6EA8-4283-9517-B0BA500CD553}"/>
              </a:ext>
            </a:extLst>
          </p:cNvPr>
          <p:cNvSpPr>
            <a:spLocks noGrp="1"/>
          </p:cNvSpPr>
          <p:nvPr>
            <p:ph type="title"/>
          </p:nvPr>
        </p:nvSpPr>
        <p:spPr>
          <a:xfrm>
            <a:off x="442913" y="242888"/>
            <a:ext cx="9056687" cy="617537"/>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实验结果</a:t>
            </a:r>
            <a:endParaRPr lang="zh-CN" altLang="en-US" dirty="0"/>
          </a:p>
        </p:txBody>
      </p:sp>
      <p:graphicFrame>
        <p:nvGraphicFramePr>
          <p:cNvPr id="6" name="表格 6">
            <a:extLst>
              <a:ext uri="{FF2B5EF4-FFF2-40B4-BE49-F238E27FC236}">
                <a16:creationId xmlns:a16="http://schemas.microsoft.com/office/drawing/2014/main" id="{E4519BE5-CBC8-48B3-A791-80B5C2A196C6}"/>
              </a:ext>
            </a:extLst>
          </p:cNvPr>
          <p:cNvGraphicFramePr>
            <a:graphicFrameLocks noGrp="1"/>
          </p:cNvGraphicFramePr>
          <p:nvPr>
            <p:extLst>
              <p:ext uri="{D42A27DB-BD31-4B8C-83A1-F6EECF244321}">
                <p14:modId xmlns:p14="http://schemas.microsoft.com/office/powerpoint/2010/main" val="1007973938"/>
              </p:ext>
            </p:extLst>
          </p:nvPr>
        </p:nvGraphicFramePr>
        <p:xfrm>
          <a:off x="4582523" y="2123164"/>
          <a:ext cx="6502400" cy="296672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954590266"/>
                    </a:ext>
                  </a:extLst>
                </a:gridCol>
                <a:gridCol w="1625600">
                  <a:extLst>
                    <a:ext uri="{9D8B030D-6E8A-4147-A177-3AD203B41FA5}">
                      <a16:colId xmlns:a16="http://schemas.microsoft.com/office/drawing/2014/main" val="3337504211"/>
                    </a:ext>
                  </a:extLst>
                </a:gridCol>
                <a:gridCol w="1625600">
                  <a:extLst>
                    <a:ext uri="{9D8B030D-6E8A-4147-A177-3AD203B41FA5}">
                      <a16:colId xmlns:a16="http://schemas.microsoft.com/office/drawing/2014/main" val="2637676297"/>
                    </a:ext>
                  </a:extLst>
                </a:gridCol>
                <a:gridCol w="1625600">
                  <a:extLst>
                    <a:ext uri="{9D8B030D-6E8A-4147-A177-3AD203B41FA5}">
                      <a16:colId xmlns:a16="http://schemas.microsoft.com/office/drawing/2014/main" val="2983783219"/>
                    </a:ext>
                  </a:extLst>
                </a:gridCol>
              </a:tblGrid>
              <a:tr h="370840">
                <a:tc>
                  <a:txBody>
                    <a:bodyPr/>
                    <a:lstStyle/>
                    <a:p>
                      <a:pPr algn="ctr"/>
                      <a:r>
                        <a:rPr lang="en-US" sz="1600" b="1" dirty="0">
                          <a:effectLst/>
                          <a:latin typeface="Times New Roman" panose="02020603050405020304" pitchFamily="18" charset="0"/>
                          <a:cs typeface="Times New Roman" panose="02020603050405020304" pitchFamily="18" charset="0"/>
                        </a:rPr>
                        <a:t>k-fold</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Precision</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Recall</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F1</a:t>
                      </a:r>
                    </a:p>
                  </a:txBody>
                  <a:tcPr marL="61913" marR="61913" marT="28575" marB="28575" anchor="ctr"/>
                </a:tc>
                <a:extLst>
                  <a:ext uri="{0D108BD9-81ED-4DB2-BD59-A6C34878D82A}">
                    <a16:rowId xmlns:a16="http://schemas.microsoft.com/office/drawing/2014/main" val="12573142"/>
                  </a:ext>
                </a:extLst>
              </a:tr>
              <a:tr h="370840">
                <a:tc>
                  <a:txBody>
                    <a:bodyPr/>
                    <a:lstStyle/>
                    <a:p>
                      <a:pPr algn="ctr"/>
                      <a:r>
                        <a:rPr lang="en-US" altLang="zh-CN" sz="1600" dirty="0">
                          <a:effectLst/>
                          <a:latin typeface="Times New Roman" panose="02020603050405020304" pitchFamily="18" charset="0"/>
                          <a:cs typeface="Times New Roman" panose="02020603050405020304" pitchFamily="18" charset="0"/>
                        </a:rPr>
                        <a:t>1</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0.9459</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0.9653</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0.9555</a:t>
                      </a:r>
                    </a:p>
                  </a:txBody>
                  <a:tcPr marL="61913" marR="61913" marT="28575" marB="28575" anchor="ctr"/>
                </a:tc>
                <a:extLst>
                  <a:ext uri="{0D108BD9-81ED-4DB2-BD59-A6C34878D82A}">
                    <a16:rowId xmlns:a16="http://schemas.microsoft.com/office/drawing/2014/main" val="2950361616"/>
                  </a:ext>
                </a:extLst>
              </a:tr>
              <a:tr h="370840">
                <a:tc>
                  <a:txBody>
                    <a:bodyPr/>
                    <a:lstStyle/>
                    <a:p>
                      <a:pPr algn="ctr"/>
                      <a:r>
                        <a:rPr lang="en-US" altLang="zh-CN" sz="1600" dirty="0">
                          <a:effectLst/>
                          <a:latin typeface="Times New Roman" panose="02020603050405020304" pitchFamily="18" charset="0"/>
                          <a:cs typeface="Times New Roman" panose="02020603050405020304" pitchFamily="18" charset="0"/>
                        </a:rPr>
                        <a:t>2</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0.9361</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0.9575</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0.9467</a:t>
                      </a:r>
                    </a:p>
                  </a:txBody>
                  <a:tcPr marL="61913" marR="61913" marT="28575" marB="28575" anchor="ctr"/>
                </a:tc>
                <a:extLst>
                  <a:ext uri="{0D108BD9-81ED-4DB2-BD59-A6C34878D82A}">
                    <a16:rowId xmlns:a16="http://schemas.microsoft.com/office/drawing/2014/main" val="466401664"/>
                  </a:ext>
                </a:extLst>
              </a:tr>
              <a:tr h="370840">
                <a:tc>
                  <a:txBody>
                    <a:bodyPr/>
                    <a:lstStyle/>
                    <a:p>
                      <a:pPr algn="ctr"/>
                      <a:r>
                        <a:rPr lang="en-US" altLang="zh-CN" sz="1600" dirty="0">
                          <a:effectLst/>
                          <a:latin typeface="Times New Roman" panose="02020603050405020304" pitchFamily="18" charset="0"/>
                          <a:cs typeface="Times New Roman" panose="02020603050405020304" pitchFamily="18" charset="0"/>
                        </a:rPr>
                        <a:t>3</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0.9477</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0.9616</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0.9546</a:t>
                      </a:r>
                    </a:p>
                  </a:txBody>
                  <a:tcPr marL="61913" marR="61913" marT="28575" marB="28575" anchor="ctr"/>
                </a:tc>
                <a:extLst>
                  <a:ext uri="{0D108BD9-81ED-4DB2-BD59-A6C34878D82A}">
                    <a16:rowId xmlns:a16="http://schemas.microsoft.com/office/drawing/2014/main" val="3503316177"/>
                  </a:ext>
                </a:extLst>
              </a:tr>
              <a:tr h="370840">
                <a:tc>
                  <a:txBody>
                    <a:bodyPr/>
                    <a:lstStyle/>
                    <a:p>
                      <a:pPr algn="ctr"/>
                      <a:r>
                        <a:rPr lang="en-US" altLang="zh-CN" sz="1600" dirty="0">
                          <a:effectLst/>
                          <a:latin typeface="Times New Roman" panose="02020603050405020304" pitchFamily="18" charset="0"/>
                          <a:cs typeface="Times New Roman" panose="02020603050405020304" pitchFamily="18" charset="0"/>
                        </a:rPr>
                        <a:t>4</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0.9456</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0.9579</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0.9517</a:t>
                      </a:r>
                    </a:p>
                  </a:txBody>
                  <a:tcPr marL="61913" marR="61913" marT="28575" marB="28575" anchor="ctr"/>
                </a:tc>
                <a:extLst>
                  <a:ext uri="{0D108BD9-81ED-4DB2-BD59-A6C34878D82A}">
                    <a16:rowId xmlns:a16="http://schemas.microsoft.com/office/drawing/2014/main" val="1713139903"/>
                  </a:ext>
                </a:extLst>
              </a:tr>
              <a:tr h="370840">
                <a:tc>
                  <a:txBody>
                    <a:bodyPr/>
                    <a:lstStyle/>
                    <a:p>
                      <a:pPr algn="ctr"/>
                      <a:r>
                        <a:rPr lang="en-US" altLang="zh-CN" sz="1600" dirty="0">
                          <a:effectLst/>
                          <a:latin typeface="Times New Roman" panose="02020603050405020304" pitchFamily="18" charset="0"/>
                          <a:cs typeface="Times New Roman" panose="02020603050405020304" pitchFamily="18" charset="0"/>
                        </a:rPr>
                        <a:t>5</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0.9457</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0.9583</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0.9519</a:t>
                      </a:r>
                    </a:p>
                  </a:txBody>
                  <a:tcPr marL="61913" marR="61913" marT="28575" marB="28575" anchor="ctr"/>
                </a:tc>
                <a:extLst>
                  <a:ext uri="{0D108BD9-81ED-4DB2-BD59-A6C34878D82A}">
                    <a16:rowId xmlns:a16="http://schemas.microsoft.com/office/drawing/2014/main" val="1002096981"/>
                  </a:ext>
                </a:extLst>
              </a:tr>
              <a:tr h="370840">
                <a:tc>
                  <a:txBody>
                    <a:bodyPr/>
                    <a:lstStyle/>
                    <a:p>
                      <a:pPr algn="ctr"/>
                      <a:r>
                        <a:rPr lang="en-US" sz="1600" dirty="0">
                          <a:effectLst/>
                          <a:latin typeface="Times New Roman" panose="02020603050405020304" pitchFamily="18" charset="0"/>
                          <a:cs typeface="Times New Roman" panose="02020603050405020304" pitchFamily="18" charset="0"/>
                        </a:rPr>
                        <a:t>Average</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0.9442</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0.9601</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0.9521</a:t>
                      </a:r>
                    </a:p>
                  </a:txBody>
                  <a:tcPr marL="61913" marR="61913" marT="28575" marB="28575" anchor="ctr"/>
                </a:tc>
                <a:extLst>
                  <a:ext uri="{0D108BD9-81ED-4DB2-BD59-A6C34878D82A}">
                    <a16:rowId xmlns:a16="http://schemas.microsoft.com/office/drawing/2014/main" val="3418743593"/>
                  </a:ext>
                </a:extLst>
              </a:tr>
              <a:tr h="370840">
                <a:tc>
                  <a:txBody>
                    <a:bodyPr/>
                    <a:lstStyle/>
                    <a:p>
                      <a:pPr algn="ctr"/>
                      <a:r>
                        <a:rPr lang="en-US" sz="1600" dirty="0">
                          <a:effectLst/>
                          <a:latin typeface="Times New Roman" panose="02020603050405020304" pitchFamily="18" charset="0"/>
                          <a:cs typeface="Times New Roman" panose="02020603050405020304" pitchFamily="18" charset="0"/>
                        </a:rPr>
                        <a:t>T</a:t>
                      </a:r>
                      <a:r>
                        <a:rPr lang="en-US" altLang="zh-CN" sz="1600" dirty="0">
                          <a:effectLst/>
                          <a:latin typeface="Times New Roman" panose="02020603050405020304" pitchFamily="18" charset="0"/>
                          <a:cs typeface="Times New Roman" panose="02020603050405020304" pitchFamily="18" charset="0"/>
                        </a:rPr>
                        <a:t>est set</a:t>
                      </a:r>
                      <a:endParaRPr lang="en-US" sz="1600" dirty="0">
                        <a:effectLst/>
                        <a:latin typeface="Times New Roman" panose="02020603050405020304" pitchFamily="18" charset="0"/>
                        <a:cs typeface="Times New Roman" panose="02020603050405020304" pitchFamily="18" charset="0"/>
                      </a:endParaRP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0.9459</a:t>
                      </a: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0.9596</a:t>
                      </a: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0.9527</a:t>
                      </a:r>
                    </a:p>
                  </a:txBody>
                  <a:tcPr marL="61913" marR="61913" marT="28575" marB="28575" anchor="ctr"/>
                </a:tc>
                <a:extLst>
                  <a:ext uri="{0D108BD9-81ED-4DB2-BD59-A6C34878D82A}">
                    <a16:rowId xmlns:a16="http://schemas.microsoft.com/office/drawing/2014/main" val="870391979"/>
                  </a:ext>
                </a:extLst>
              </a:tr>
            </a:tbl>
          </a:graphicData>
        </a:graphic>
      </p:graphicFrame>
      <p:sp>
        <p:nvSpPr>
          <p:cNvPr id="8" name="矩形 7">
            <a:extLst>
              <a:ext uri="{FF2B5EF4-FFF2-40B4-BE49-F238E27FC236}">
                <a16:creationId xmlns:a16="http://schemas.microsoft.com/office/drawing/2014/main" id="{6AD68F55-BEC9-40DE-81A7-5A84CB5864A0}"/>
              </a:ext>
            </a:extLst>
          </p:cNvPr>
          <p:cNvSpPr/>
          <p:nvPr/>
        </p:nvSpPr>
        <p:spPr>
          <a:xfrm>
            <a:off x="1033182" y="2350441"/>
            <a:ext cx="2993013" cy="2235736"/>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识别事件类型</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在训练集上采用</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5</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折交叉验证，验证集结果。</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使用全量训练集进行训练，测试集的结果。</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2490808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AB3455C4-C0F4-4360-B38C-6544BE003D69}"/>
              </a:ext>
            </a:extLst>
          </p:cNvPr>
          <p:cNvSpPr/>
          <p:nvPr/>
        </p:nvSpPr>
        <p:spPr>
          <a:xfrm>
            <a:off x="694661" y="1284190"/>
            <a:ext cx="10802678" cy="503569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CA5FDB65-1351-474D-9D6C-45BC05B8EAC5}"/>
              </a:ext>
            </a:extLst>
          </p:cNvPr>
          <p:cNvSpPr>
            <a:spLocks noGrp="1"/>
          </p:cNvSpPr>
          <p:nvPr>
            <p:ph type="sldNum" sz="quarter" idx="4"/>
          </p:nvPr>
        </p:nvSpPr>
        <p:spPr/>
        <p:txBody>
          <a:bodyPr/>
          <a:lstStyle/>
          <a:p>
            <a:r>
              <a:rPr lang="en-US" altLang="zh-CN" dirty="0"/>
              <a:t>&lt; </a:t>
            </a:r>
            <a:fld id="{A548B57D-AE10-4CF7-A9DF-59FEFA91B28E}" type="slidenum">
              <a:rPr lang="zh-CN" altLang="en-US" smtClean="0"/>
              <a:t>12</a:t>
            </a:fld>
            <a:r>
              <a:rPr lang="zh-CN" altLang="en-US"/>
              <a:t> </a:t>
            </a:r>
            <a:r>
              <a:rPr lang="en-US" altLang="zh-CN" dirty="0"/>
              <a:t>&gt;</a:t>
            </a:r>
            <a:endParaRPr lang="zh-CN" altLang="en-US"/>
          </a:p>
        </p:txBody>
      </p:sp>
      <p:sp>
        <p:nvSpPr>
          <p:cNvPr id="5" name="标题 2">
            <a:extLst>
              <a:ext uri="{FF2B5EF4-FFF2-40B4-BE49-F238E27FC236}">
                <a16:creationId xmlns:a16="http://schemas.microsoft.com/office/drawing/2014/main" id="{5DF65E99-6EA8-4283-9517-B0BA500CD553}"/>
              </a:ext>
            </a:extLst>
          </p:cNvPr>
          <p:cNvSpPr>
            <a:spLocks noGrp="1"/>
          </p:cNvSpPr>
          <p:nvPr>
            <p:ph type="title"/>
          </p:nvPr>
        </p:nvSpPr>
        <p:spPr>
          <a:xfrm>
            <a:off x="442913" y="242888"/>
            <a:ext cx="9056687" cy="617537"/>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实验结果</a:t>
            </a:r>
            <a:endParaRPr lang="zh-CN" altLang="en-US" dirty="0"/>
          </a:p>
        </p:txBody>
      </p:sp>
      <p:graphicFrame>
        <p:nvGraphicFramePr>
          <p:cNvPr id="6" name="表格 6">
            <a:extLst>
              <a:ext uri="{FF2B5EF4-FFF2-40B4-BE49-F238E27FC236}">
                <a16:creationId xmlns:a16="http://schemas.microsoft.com/office/drawing/2014/main" id="{E4519BE5-CBC8-48B3-A791-80B5C2A196C6}"/>
              </a:ext>
            </a:extLst>
          </p:cNvPr>
          <p:cNvGraphicFramePr>
            <a:graphicFrameLocks noGrp="1"/>
          </p:cNvGraphicFramePr>
          <p:nvPr>
            <p:extLst>
              <p:ext uri="{D42A27DB-BD31-4B8C-83A1-F6EECF244321}">
                <p14:modId xmlns:p14="http://schemas.microsoft.com/office/powerpoint/2010/main" val="3323881644"/>
              </p:ext>
            </p:extLst>
          </p:nvPr>
        </p:nvGraphicFramePr>
        <p:xfrm>
          <a:off x="4405806" y="1836421"/>
          <a:ext cx="6753012" cy="3048990"/>
        </p:xfrm>
        <a:graphic>
          <a:graphicData uri="http://schemas.openxmlformats.org/drawingml/2006/table">
            <a:tbl>
              <a:tblPr firstRow="1" bandRow="1">
                <a:tableStyleId>{5C22544A-7EE6-4342-B048-85BDC9FD1C3A}</a:tableStyleId>
              </a:tblPr>
              <a:tblGrid>
                <a:gridCol w="1688253">
                  <a:extLst>
                    <a:ext uri="{9D8B030D-6E8A-4147-A177-3AD203B41FA5}">
                      <a16:colId xmlns:a16="http://schemas.microsoft.com/office/drawing/2014/main" val="954590266"/>
                    </a:ext>
                  </a:extLst>
                </a:gridCol>
                <a:gridCol w="1688253">
                  <a:extLst>
                    <a:ext uri="{9D8B030D-6E8A-4147-A177-3AD203B41FA5}">
                      <a16:colId xmlns:a16="http://schemas.microsoft.com/office/drawing/2014/main" val="3337504211"/>
                    </a:ext>
                  </a:extLst>
                </a:gridCol>
                <a:gridCol w="1688253">
                  <a:extLst>
                    <a:ext uri="{9D8B030D-6E8A-4147-A177-3AD203B41FA5}">
                      <a16:colId xmlns:a16="http://schemas.microsoft.com/office/drawing/2014/main" val="2637676297"/>
                    </a:ext>
                  </a:extLst>
                </a:gridCol>
                <a:gridCol w="1688253">
                  <a:extLst>
                    <a:ext uri="{9D8B030D-6E8A-4147-A177-3AD203B41FA5}">
                      <a16:colId xmlns:a16="http://schemas.microsoft.com/office/drawing/2014/main" val="2983783219"/>
                    </a:ext>
                  </a:extLst>
                </a:gridCol>
              </a:tblGrid>
              <a:tr h="508165">
                <a:tc>
                  <a:txBody>
                    <a:bodyPr/>
                    <a:lstStyle/>
                    <a:p>
                      <a:pPr algn="ctr"/>
                      <a:r>
                        <a:rPr lang="en-US" sz="1600" b="1" dirty="0">
                          <a:effectLst/>
                          <a:latin typeface="Times New Roman" panose="02020603050405020304" pitchFamily="18" charset="0"/>
                          <a:cs typeface="Times New Roman" panose="02020603050405020304" pitchFamily="18" charset="0"/>
                        </a:rPr>
                        <a:t>k-fold</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Precision</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Recall</a:t>
                      </a:r>
                    </a:p>
                  </a:txBody>
                  <a:tcPr marL="61913" marR="61913" marT="28575" marB="28575" anchor="ctr"/>
                </a:tc>
                <a:tc>
                  <a:txBody>
                    <a:bodyPr/>
                    <a:lstStyle/>
                    <a:p>
                      <a:pPr algn="ctr"/>
                      <a:r>
                        <a:rPr lang="en-US" sz="1600" b="1" dirty="0">
                          <a:effectLst/>
                          <a:latin typeface="Times New Roman" panose="02020603050405020304" pitchFamily="18" charset="0"/>
                          <a:cs typeface="Times New Roman" panose="02020603050405020304" pitchFamily="18" charset="0"/>
                        </a:rPr>
                        <a:t>F1</a:t>
                      </a:r>
                    </a:p>
                  </a:txBody>
                  <a:tcPr marL="61913" marR="61913" marT="28575" marB="28575" anchor="ctr"/>
                </a:tc>
                <a:extLst>
                  <a:ext uri="{0D108BD9-81ED-4DB2-BD59-A6C34878D82A}">
                    <a16:rowId xmlns:a16="http://schemas.microsoft.com/office/drawing/2014/main" val="12573142"/>
                  </a:ext>
                </a:extLst>
              </a:tr>
              <a:tr h="508165">
                <a:tc>
                  <a:txBody>
                    <a:bodyPr/>
                    <a:lstStyle/>
                    <a:p>
                      <a:pPr algn="ctr"/>
                      <a:r>
                        <a:rPr lang="en-US" sz="1600" dirty="0">
                          <a:effectLst/>
                          <a:latin typeface="Times New Roman" panose="02020603050405020304" pitchFamily="18" charset="0"/>
                          <a:cs typeface="Times New Roman" panose="02020603050405020304" pitchFamily="18" charset="0"/>
                        </a:rPr>
                        <a:t>Seq_label</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0.6358</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0.6711</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0.6530</a:t>
                      </a:r>
                    </a:p>
                  </a:txBody>
                  <a:tcPr marL="61913" marR="61913" marT="28575" marB="28575" anchor="ctr"/>
                </a:tc>
                <a:extLst>
                  <a:ext uri="{0D108BD9-81ED-4DB2-BD59-A6C34878D82A}">
                    <a16:rowId xmlns:a16="http://schemas.microsoft.com/office/drawing/2014/main" val="2950361616"/>
                  </a:ext>
                </a:extLst>
              </a:tr>
              <a:tr h="508165">
                <a:tc>
                  <a:txBody>
                    <a:bodyPr/>
                    <a:lstStyle/>
                    <a:p>
                      <a:pPr algn="ctr"/>
                      <a:r>
                        <a:rPr lang="en-US" sz="1600" dirty="0">
                          <a:effectLst/>
                          <a:latin typeface="Times New Roman" panose="02020603050405020304" pitchFamily="18" charset="0"/>
                          <a:cs typeface="Times New Roman" panose="02020603050405020304" pitchFamily="18" charset="0"/>
                        </a:rPr>
                        <a:t>SPN</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0.6449</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0.6485</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0.6467</a:t>
                      </a:r>
                    </a:p>
                  </a:txBody>
                  <a:tcPr marL="61913" marR="61913" marT="28575" marB="28575" anchor="ctr"/>
                </a:tc>
                <a:extLst>
                  <a:ext uri="{0D108BD9-81ED-4DB2-BD59-A6C34878D82A}">
                    <a16:rowId xmlns:a16="http://schemas.microsoft.com/office/drawing/2014/main" val="466401664"/>
                  </a:ext>
                </a:extLst>
              </a:tr>
              <a:tr h="508165">
                <a:tc>
                  <a:txBody>
                    <a:bodyPr/>
                    <a:lstStyle/>
                    <a:p>
                      <a:pPr algn="ctr"/>
                      <a:r>
                        <a:rPr lang="en-US" sz="1600" dirty="0">
                          <a:effectLst/>
                          <a:latin typeface="Times New Roman" panose="02020603050405020304" pitchFamily="18" charset="0"/>
                          <a:cs typeface="Times New Roman" panose="02020603050405020304" pitchFamily="18" charset="0"/>
                        </a:rPr>
                        <a:t>MRC_se</a:t>
                      </a: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0.7356</a:t>
                      </a:r>
                      <a:endParaRPr lang="zh-CN" altLang="en-US" sz="1600" dirty="0">
                        <a:effectLst/>
                        <a:latin typeface="Times New Roman" panose="02020603050405020304" pitchFamily="18" charset="0"/>
                        <a:cs typeface="Times New Roman" panose="02020603050405020304" pitchFamily="18" charset="0"/>
                      </a:endParaRP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0.7564</a:t>
                      </a: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0.7459</a:t>
                      </a:r>
                      <a:endParaRPr lang="zh-CN" altLang="en-US" sz="1600" dirty="0">
                        <a:effectLst/>
                        <a:latin typeface="Times New Roman" panose="02020603050405020304" pitchFamily="18" charset="0"/>
                        <a:cs typeface="Times New Roman" panose="02020603050405020304" pitchFamily="18" charset="0"/>
                      </a:endParaRPr>
                    </a:p>
                  </a:txBody>
                  <a:tcPr marL="61913" marR="61913" marT="28575" marB="28575" anchor="ctr"/>
                </a:tc>
                <a:extLst>
                  <a:ext uri="{0D108BD9-81ED-4DB2-BD59-A6C34878D82A}">
                    <a16:rowId xmlns:a16="http://schemas.microsoft.com/office/drawing/2014/main" val="3503316177"/>
                  </a:ext>
                </a:extLst>
              </a:tr>
              <a:tr h="508165">
                <a:tc>
                  <a:txBody>
                    <a:bodyPr/>
                    <a:lstStyle/>
                    <a:p>
                      <a:pPr algn="ctr"/>
                      <a:r>
                        <a:rPr lang="en-US" sz="1600" dirty="0">
                          <a:effectLst/>
                          <a:latin typeface="Times New Roman" panose="02020603050405020304" pitchFamily="18" charset="0"/>
                          <a:cs typeface="Times New Roman" panose="02020603050405020304" pitchFamily="18" charset="0"/>
                        </a:rPr>
                        <a:t>MRC_io</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0.6940</a:t>
                      </a:r>
                    </a:p>
                  </a:txBody>
                  <a:tcPr marL="61913" marR="61913" marT="28575" marB="28575" anchor="ctr"/>
                </a:tc>
                <a:tc>
                  <a:txBody>
                    <a:bodyPr/>
                    <a:lstStyle/>
                    <a:p>
                      <a:pPr algn="ctr"/>
                      <a:r>
                        <a:rPr lang="en-US" altLang="zh-CN" sz="1600" b="1" dirty="0">
                          <a:effectLst/>
                          <a:latin typeface="Times New Roman" panose="02020603050405020304" pitchFamily="18" charset="0"/>
                          <a:cs typeface="Times New Roman" panose="02020603050405020304" pitchFamily="18" charset="0"/>
                        </a:rPr>
                        <a:t>0.7615</a:t>
                      </a:r>
                      <a:endParaRPr lang="zh-CN" altLang="en-US" sz="1600">
                        <a:effectLst/>
                        <a:latin typeface="Times New Roman" panose="02020603050405020304" pitchFamily="18" charset="0"/>
                        <a:cs typeface="Times New Roman" panose="02020603050405020304" pitchFamily="18" charset="0"/>
                      </a:endParaRP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0.7262</a:t>
                      </a:r>
                    </a:p>
                  </a:txBody>
                  <a:tcPr marL="61913" marR="61913" marT="28575" marB="28575" anchor="ctr"/>
                </a:tc>
                <a:extLst>
                  <a:ext uri="{0D108BD9-81ED-4DB2-BD59-A6C34878D82A}">
                    <a16:rowId xmlns:a16="http://schemas.microsoft.com/office/drawing/2014/main" val="1713139903"/>
                  </a:ext>
                </a:extLst>
              </a:tr>
              <a:tr h="508165">
                <a:tc>
                  <a:txBody>
                    <a:bodyPr/>
                    <a:lstStyle/>
                    <a:p>
                      <a:pPr algn="ctr"/>
                      <a:r>
                        <a:rPr lang="en-US" sz="1600" dirty="0">
                          <a:effectLst/>
                          <a:latin typeface="Times New Roman" panose="02020603050405020304" pitchFamily="18" charset="0"/>
                          <a:cs typeface="Times New Roman" panose="02020603050405020304" pitchFamily="18" charset="0"/>
                        </a:rPr>
                        <a:t>MRC_readers</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0.7204</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0.6917</a:t>
                      </a:r>
                    </a:p>
                  </a:txBody>
                  <a:tcPr marL="61913" marR="61913" marT="28575" marB="28575" anchor="ctr"/>
                </a:tc>
                <a:tc>
                  <a:txBody>
                    <a:bodyPr/>
                    <a:lstStyle/>
                    <a:p>
                      <a:pPr algn="ctr"/>
                      <a:r>
                        <a:rPr lang="en-US" altLang="zh-CN" sz="1600" dirty="0">
                          <a:effectLst/>
                          <a:latin typeface="Times New Roman" panose="02020603050405020304" pitchFamily="18" charset="0"/>
                          <a:cs typeface="Times New Roman" panose="02020603050405020304" pitchFamily="18" charset="0"/>
                        </a:rPr>
                        <a:t>0.7058</a:t>
                      </a:r>
                    </a:p>
                  </a:txBody>
                  <a:tcPr marL="61913" marR="61913" marT="28575" marB="28575" anchor="ctr"/>
                </a:tc>
                <a:extLst>
                  <a:ext uri="{0D108BD9-81ED-4DB2-BD59-A6C34878D82A}">
                    <a16:rowId xmlns:a16="http://schemas.microsoft.com/office/drawing/2014/main" val="1002096981"/>
                  </a:ext>
                </a:extLst>
              </a:tr>
            </a:tbl>
          </a:graphicData>
        </a:graphic>
      </p:graphicFrame>
      <p:sp>
        <p:nvSpPr>
          <p:cNvPr id="8" name="矩形 7">
            <a:extLst>
              <a:ext uri="{FF2B5EF4-FFF2-40B4-BE49-F238E27FC236}">
                <a16:creationId xmlns:a16="http://schemas.microsoft.com/office/drawing/2014/main" id="{6AD68F55-BEC9-40DE-81A7-5A84CB5864A0}"/>
              </a:ext>
            </a:extLst>
          </p:cNvPr>
          <p:cNvSpPr/>
          <p:nvPr/>
        </p:nvSpPr>
        <p:spPr>
          <a:xfrm>
            <a:off x="1033182" y="1836421"/>
            <a:ext cx="2993013" cy="3048988"/>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抽取论元</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Seq_label</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：序列标注模型</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SPN</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：三元组关系抽取模型</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MRC_se</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MRC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使用标注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开始和结束位置</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MRC_io</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全部字所在位置</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MRC_readers</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：使用略读和精读两阶段模型</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10" name="矩形 9">
            <a:extLst>
              <a:ext uri="{FF2B5EF4-FFF2-40B4-BE49-F238E27FC236}">
                <a16:creationId xmlns:a16="http://schemas.microsoft.com/office/drawing/2014/main" id="{601B7AE1-4105-4EAA-9A35-935869A04D84}"/>
              </a:ext>
            </a:extLst>
          </p:cNvPr>
          <p:cNvSpPr/>
          <p:nvPr/>
        </p:nvSpPr>
        <p:spPr>
          <a:xfrm>
            <a:off x="7353300" y="5309173"/>
            <a:ext cx="3805518" cy="886678"/>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MRC_se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的字符级评测指标：</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algn="ctr"/>
            <a:r>
              <a:rPr lang="pt-BR"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p=0.8296 r=0.8410 f1=0.8353 </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11" name="矩形 10">
            <a:extLst>
              <a:ext uri="{FF2B5EF4-FFF2-40B4-BE49-F238E27FC236}">
                <a16:creationId xmlns:a16="http://schemas.microsoft.com/office/drawing/2014/main" id="{E55632E3-C326-4E74-BA01-BE88AAC70E67}"/>
              </a:ext>
            </a:extLst>
          </p:cNvPr>
          <p:cNvSpPr/>
          <p:nvPr/>
        </p:nvSpPr>
        <p:spPr>
          <a:xfrm>
            <a:off x="1033183" y="5309173"/>
            <a:ext cx="5062818" cy="886678"/>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Ground truth: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荣获国家级大奖</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p>
          <a:p>
            <a:pPr algn="ct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       Predict: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国家级大奖</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p>
          <a:p>
            <a:pPr algn="ct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完全匹配：</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0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字符级匹配：</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5/7 = 71.43%</a:t>
            </a:r>
          </a:p>
        </p:txBody>
      </p:sp>
    </p:spTree>
    <p:extLst>
      <p:ext uri="{BB962C8B-B14F-4D97-AF65-F5344CB8AC3E}">
        <p14:creationId xmlns:p14="http://schemas.microsoft.com/office/powerpoint/2010/main" val="329301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AB3455C4-C0F4-4360-B38C-6544BE003D69}"/>
              </a:ext>
            </a:extLst>
          </p:cNvPr>
          <p:cNvSpPr/>
          <p:nvPr/>
        </p:nvSpPr>
        <p:spPr>
          <a:xfrm>
            <a:off x="276895" y="920839"/>
            <a:ext cx="11578107" cy="5473513"/>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CA5FDB65-1351-474D-9D6C-45BC05B8EAC5}"/>
              </a:ext>
            </a:extLst>
          </p:cNvPr>
          <p:cNvSpPr>
            <a:spLocks noGrp="1"/>
          </p:cNvSpPr>
          <p:nvPr>
            <p:ph type="sldNum" sz="quarter" idx="4"/>
          </p:nvPr>
        </p:nvSpPr>
        <p:spPr/>
        <p:txBody>
          <a:bodyPr/>
          <a:lstStyle/>
          <a:p>
            <a:r>
              <a:rPr lang="en-US" altLang="zh-CN" dirty="0"/>
              <a:t>&lt; </a:t>
            </a:r>
            <a:fld id="{A548B57D-AE10-4CF7-A9DF-59FEFA91B28E}" type="slidenum">
              <a:rPr lang="zh-CN" altLang="en-US" smtClean="0"/>
              <a:t>13</a:t>
            </a:fld>
            <a:r>
              <a:rPr lang="zh-CN" altLang="en-US"/>
              <a:t> </a:t>
            </a:r>
            <a:r>
              <a:rPr lang="en-US" altLang="zh-CN" dirty="0"/>
              <a:t>&gt;</a:t>
            </a:r>
            <a:endParaRPr lang="zh-CN" altLang="en-US"/>
          </a:p>
        </p:txBody>
      </p:sp>
      <p:sp>
        <p:nvSpPr>
          <p:cNvPr id="5" name="标题 2">
            <a:extLst>
              <a:ext uri="{FF2B5EF4-FFF2-40B4-BE49-F238E27FC236}">
                <a16:creationId xmlns:a16="http://schemas.microsoft.com/office/drawing/2014/main" id="{5DF65E99-6EA8-4283-9517-B0BA500CD553}"/>
              </a:ext>
            </a:extLst>
          </p:cNvPr>
          <p:cNvSpPr>
            <a:spLocks noGrp="1"/>
          </p:cNvSpPr>
          <p:nvPr>
            <p:ph type="title"/>
          </p:nvPr>
        </p:nvSpPr>
        <p:spPr>
          <a:xfrm>
            <a:off x="442913" y="242888"/>
            <a:ext cx="9056687" cy="617537"/>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结果分析</a:t>
            </a:r>
            <a:endParaRPr lang="zh-CN" altLang="en-US" dirty="0"/>
          </a:p>
        </p:txBody>
      </p:sp>
      <p:sp>
        <p:nvSpPr>
          <p:cNvPr id="8" name="矩形 7">
            <a:extLst>
              <a:ext uri="{FF2B5EF4-FFF2-40B4-BE49-F238E27FC236}">
                <a16:creationId xmlns:a16="http://schemas.microsoft.com/office/drawing/2014/main" id="{6AD68F55-BEC9-40DE-81A7-5A84CB5864A0}"/>
              </a:ext>
            </a:extLst>
          </p:cNvPr>
          <p:cNvSpPr/>
          <p:nvPr/>
        </p:nvSpPr>
        <p:spPr>
          <a:xfrm>
            <a:off x="1033182" y="3657595"/>
            <a:ext cx="10022602" cy="2653048"/>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机器阅读理解模型</a:t>
            </a:r>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two-step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结构，先识别事件类型，再抽取论元。不同事件类型和角色拼接得到组合标签，可解决多个事件类型识别和角色重叠问题。对每一个组合标签询问一次问题，可解决论元重叠问题。若一个句子包含多个论元角色，那么就将询问多次。此设计相当于扩充数据。但与此同时，增加了模型处理答案有无的误差。</a:t>
            </a: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对于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的不同标注方式，标注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开始和结束位置的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precision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值高于标注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全部字所在位置，但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recall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值低。标注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全部字所在位置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precision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值较低的原因是没有开始和结束位置的分界，模型会输出许多零碎的答案。而标注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开始和结束位置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recall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值较低的原因是一个句子里大多数字符不是论元短语，在标注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开始和结束位置时，负样本（即标注为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0</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）数量远多于正样本。</a:t>
            </a: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略读和精读两阶段模型，其中略读阶段预测有无答案，准确率为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88%</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。效果不佳可能是问题设计需要改进，样本标注不准确等。精读阶段有两个子任务：预测有无答案和输出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span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开始和结束位置，属于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joint model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结构，效果不如单独任务，说明此结构不能同时有效处理两个子任务，模型有待改进。</a:t>
            </a:r>
          </a:p>
        </p:txBody>
      </p:sp>
      <p:sp>
        <p:nvSpPr>
          <p:cNvPr id="10" name="矩形 9">
            <a:extLst>
              <a:ext uri="{FF2B5EF4-FFF2-40B4-BE49-F238E27FC236}">
                <a16:creationId xmlns:a16="http://schemas.microsoft.com/office/drawing/2014/main" id="{AB63E534-250E-48E2-8AA7-5125DE8479FF}"/>
              </a:ext>
            </a:extLst>
          </p:cNvPr>
          <p:cNvSpPr/>
          <p:nvPr/>
        </p:nvSpPr>
        <p:spPr>
          <a:xfrm>
            <a:off x="1033182" y="1139775"/>
            <a:ext cx="10022603" cy="953039"/>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序列标注模型</a:t>
            </a:r>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one-step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结构，同时识别事件类型和抽取论元角色对应的短语。没有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pipeline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结构带来的级联误差。但是序列标注方式每个字符只有一个标签，不能解决角色重叠和论元重叠的问题。</a:t>
            </a:r>
          </a:p>
        </p:txBody>
      </p:sp>
      <p:sp>
        <p:nvSpPr>
          <p:cNvPr id="11" name="矩形 10">
            <a:extLst>
              <a:ext uri="{FF2B5EF4-FFF2-40B4-BE49-F238E27FC236}">
                <a16:creationId xmlns:a16="http://schemas.microsoft.com/office/drawing/2014/main" id="{BB879A71-5B22-4F71-95B5-21B7E0FD50EA}"/>
              </a:ext>
            </a:extLst>
          </p:cNvPr>
          <p:cNvSpPr/>
          <p:nvPr/>
        </p:nvSpPr>
        <p:spPr>
          <a:xfrm>
            <a:off x="1033182" y="2253799"/>
            <a:ext cx="10022603" cy="1242811"/>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三元组关系抽取模型</a:t>
            </a:r>
            <a:endParaRPr lang="en-US" altLang="zh-CN" sz="1600" dirty="0">
              <a:solidFill>
                <a:srgbClr val="4C72B0"/>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one-step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结构，没有级联误差。但是因为本实验数据集中无标准的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object</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，使用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trigger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作为替代。实验结果表明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precision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值高于序列标注，但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recall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值较低，综合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f1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值效果不如序列标注。效果不佳可能是因为一个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trigger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对应一个事件，所有属于同一事件类型的三元组的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object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均相同，导致模型不能准确区分不同的三元组。</a:t>
            </a:r>
          </a:p>
        </p:txBody>
      </p:sp>
    </p:spTree>
    <p:extLst>
      <p:ext uri="{BB962C8B-B14F-4D97-AF65-F5344CB8AC3E}">
        <p14:creationId xmlns:p14="http://schemas.microsoft.com/office/powerpoint/2010/main" val="2296962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9DE2BD4-6537-4B4B-B8D0-11A21AACD226}"/>
              </a:ext>
            </a:extLst>
          </p:cNvPr>
          <p:cNvSpPr/>
          <p:nvPr/>
        </p:nvSpPr>
        <p:spPr>
          <a:xfrm>
            <a:off x="189654" y="1258214"/>
            <a:ext cx="11799146" cy="4586631"/>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06DA20E-43CB-4E84-81C1-26703232E8A3}"/>
              </a:ext>
            </a:extLst>
          </p:cNvPr>
          <p:cNvSpPr>
            <a:spLocks noGrp="1"/>
          </p:cNvSpPr>
          <p:nvPr>
            <p:ph type="sldNum" sz="quarter" idx="4"/>
          </p:nvPr>
        </p:nvSpPr>
        <p:spPr/>
        <p:txBody>
          <a:bodyPr/>
          <a:lstStyle/>
          <a:p>
            <a:r>
              <a:rPr lang="en-US" altLang="zh-CN" dirty="0"/>
              <a:t>&lt; </a:t>
            </a:r>
            <a:fld id="{A548B57D-AE10-4CF7-A9DF-59FEFA91B28E}" type="slidenum">
              <a:rPr lang="zh-CN" altLang="en-US" smtClean="0"/>
              <a:t>14</a:t>
            </a:fld>
            <a:r>
              <a:rPr lang="zh-CN" altLang="en-US"/>
              <a:t> </a:t>
            </a:r>
            <a:r>
              <a:rPr lang="en-US" altLang="zh-CN" dirty="0"/>
              <a:t>&gt;</a:t>
            </a:r>
            <a:endParaRPr lang="zh-CN" altLang="en-US"/>
          </a:p>
        </p:txBody>
      </p:sp>
      <p:sp>
        <p:nvSpPr>
          <p:cNvPr id="3" name="标题 2">
            <a:extLst>
              <a:ext uri="{FF2B5EF4-FFF2-40B4-BE49-F238E27FC236}">
                <a16:creationId xmlns:a16="http://schemas.microsoft.com/office/drawing/2014/main" id="{B9AA2E9B-C45C-4C93-A7CB-847066CEE5A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Case 1</a:t>
            </a:r>
            <a:endParaRPr lang="zh-CN" altLang="en-US" dirty="0">
              <a:latin typeface="Times New Roman" panose="02020603050405020304" pitchFamily="18" charset="0"/>
              <a:cs typeface="Times New Roman" panose="02020603050405020304" pitchFamily="18" charset="0"/>
            </a:endParaRPr>
          </a:p>
        </p:txBody>
      </p:sp>
      <p:pic>
        <p:nvPicPr>
          <p:cNvPr id="6" name="图片 5">
            <a:extLst>
              <a:ext uri="{FF2B5EF4-FFF2-40B4-BE49-F238E27FC236}">
                <a16:creationId xmlns:a16="http://schemas.microsoft.com/office/drawing/2014/main" id="{B2E2EB75-33A1-4E25-9042-60E6B4D1B625}"/>
              </a:ext>
            </a:extLst>
          </p:cNvPr>
          <p:cNvPicPr>
            <a:picLocks noChangeAspect="1"/>
          </p:cNvPicPr>
          <p:nvPr/>
        </p:nvPicPr>
        <p:blipFill>
          <a:blip r:embed="rId3"/>
          <a:stretch>
            <a:fillRect/>
          </a:stretch>
        </p:blipFill>
        <p:spPr>
          <a:xfrm>
            <a:off x="442913" y="2011577"/>
            <a:ext cx="5397858" cy="2834846"/>
          </a:xfrm>
          <a:prstGeom prst="rect">
            <a:avLst/>
          </a:prstGeom>
        </p:spPr>
      </p:pic>
      <p:pic>
        <p:nvPicPr>
          <p:cNvPr id="4" name="图片 3">
            <a:extLst>
              <a:ext uri="{FF2B5EF4-FFF2-40B4-BE49-F238E27FC236}">
                <a16:creationId xmlns:a16="http://schemas.microsoft.com/office/drawing/2014/main" id="{8E75B387-3D7E-4072-800D-7B0CFEDBE536}"/>
              </a:ext>
            </a:extLst>
          </p:cNvPr>
          <p:cNvPicPr>
            <a:picLocks noChangeAspect="1"/>
          </p:cNvPicPr>
          <p:nvPr/>
        </p:nvPicPr>
        <p:blipFill>
          <a:blip r:embed="rId4"/>
          <a:stretch>
            <a:fillRect/>
          </a:stretch>
        </p:blipFill>
        <p:spPr>
          <a:xfrm>
            <a:off x="6351231" y="1494789"/>
            <a:ext cx="4818648" cy="4113480"/>
          </a:xfrm>
          <a:prstGeom prst="rect">
            <a:avLst/>
          </a:prstGeom>
        </p:spPr>
      </p:pic>
    </p:spTree>
    <p:extLst>
      <p:ext uri="{BB962C8B-B14F-4D97-AF65-F5344CB8AC3E}">
        <p14:creationId xmlns:p14="http://schemas.microsoft.com/office/powerpoint/2010/main" val="18315323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D3CF504-38B1-4179-BEED-30C4AFA6E188}"/>
              </a:ext>
            </a:extLst>
          </p:cNvPr>
          <p:cNvSpPr/>
          <p:nvPr/>
        </p:nvSpPr>
        <p:spPr>
          <a:xfrm>
            <a:off x="189654" y="1258214"/>
            <a:ext cx="11799146" cy="4586631"/>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2" name="灯片编号占位符 1">
            <a:extLst>
              <a:ext uri="{FF2B5EF4-FFF2-40B4-BE49-F238E27FC236}">
                <a16:creationId xmlns:a16="http://schemas.microsoft.com/office/drawing/2014/main" id="{906DA20E-43CB-4E84-81C1-26703232E8A3}"/>
              </a:ext>
            </a:extLst>
          </p:cNvPr>
          <p:cNvSpPr>
            <a:spLocks noGrp="1"/>
          </p:cNvSpPr>
          <p:nvPr>
            <p:ph type="sldNum" sz="quarter" idx="4"/>
          </p:nvPr>
        </p:nvSpPr>
        <p:spPr/>
        <p:txBody>
          <a:bodyPr/>
          <a:lstStyle/>
          <a:p>
            <a:r>
              <a:rPr lang="en-US" altLang="zh-CN" dirty="0"/>
              <a:t>&lt; </a:t>
            </a:r>
            <a:fld id="{A548B57D-AE10-4CF7-A9DF-59FEFA91B28E}" type="slidenum">
              <a:rPr lang="zh-CN" altLang="en-US" smtClean="0"/>
              <a:t>15</a:t>
            </a:fld>
            <a:r>
              <a:rPr lang="zh-CN" altLang="en-US"/>
              <a:t> </a:t>
            </a:r>
            <a:r>
              <a:rPr lang="en-US" altLang="zh-CN" dirty="0"/>
              <a:t>&gt;</a:t>
            </a:r>
            <a:endParaRPr lang="zh-CN" altLang="en-US"/>
          </a:p>
        </p:txBody>
      </p:sp>
      <p:sp>
        <p:nvSpPr>
          <p:cNvPr id="3" name="标题 2">
            <a:extLst>
              <a:ext uri="{FF2B5EF4-FFF2-40B4-BE49-F238E27FC236}">
                <a16:creationId xmlns:a16="http://schemas.microsoft.com/office/drawing/2014/main" id="{B9AA2E9B-C45C-4C93-A7CB-847066CEE5AB}"/>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Case 2</a:t>
            </a:r>
            <a:endParaRPr lang="zh-CN" altLang="en-US" dirty="0">
              <a:latin typeface="Times New Roman" panose="02020603050405020304" pitchFamily="18" charset="0"/>
              <a:cs typeface="Times New Roman" panose="02020603050405020304" pitchFamily="18" charset="0"/>
            </a:endParaRPr>
          </a:p>
        </p:txBody>
      </p:sp>
      <p:grpSp>
        <p:nvGrpSpPr>
          <p:cNvPr id="12" name="组合 11">
            <a:extLst>
              <a:ext uri="{FF2B5EF4-FFF2-40B4-BE49-F238E27FC236}">
                <a16:creationId xmlns:a16="http://schemas.microsoft.com/office/drawing/2014/main" id="{7EB1E3D3-1685-4FCF-B44B-8EB53DF5F011}"/>
              </a:ext>
            </a:extLst>
          </p:cNvPr>
          <p:cNvGrpSpPr/>
          <p:nvPr/>
        </p:nvGrpSpPr>
        <p:grpSpPr>
          <a:xfrm>
            <a:off x="556885" y="1732338"/>
            <a:ext cx="11194346" cy="3629463"/>
            <a:chOff x="556885" y="1732338"/>
            <a:chExt cx="11194346" cy="3629463"/>
          </a:xfrm>
        </p:grpSpPr>
        <p:pic>
          <p:nvPicPr>
            <p:cNvPr id="9" name="图片 8">
              <a:extLst>
                <a:ext uri="{FF2B5EF4-FFF2-40B4-BE49-F238E27FC236}">
                  <a16:creationId xmlns:a16="http://schemas.microsoft.com/office/drawing/2014/main" id="{BDC96A71-A10C-455A-8C1A-336879514D75}"/>
                </a:ext>
              </a:extLst>
            </p:cNvPr>
            <p:cNvPicPr>
              <a:picLocks noChangeAspect="1"/>
            </p:cNvPicPr>
            <p:nvPr/>
          </p:nvPicPr>
          <p:blipFill>
            <a:blip r:embed="rId3"/>
            <a:stretch>
              <a:fillRect/>
            </a:stretch>
          </p:blipFill>
          <p:spPr>
            <a:xfrm>
              <a:off x="556885" y="1732338"/>
              <a:ext cx="5057035" cy="3629463"/>
            </a:xfrm>
            <a:prstGeom prst="rect">
              <a:avLst/>
            </a:prstGeom>
          </p:spPr>
        </p:pic>
        <p:pic>
          <p:nvPicPr>
            <p:cNvPr id="11" name="图片 10">
              <a:extLst>
                <a:ext uri="{FF2B5EF4-FFF2-40B4-BE49-F238E27FC236}">
                  <a16:creationId xmlns:a16="http://schemas.microsoft.com/office/drawing/2014/main" id="{36D8E805-1943-45B6-AF59-2148D27A44AE}"/>
                </a:ext>
              </a:extLst>
            </p:cNvPr>
            <p:cNvPicPr>
              <a:picLocks noChangeAspect="1"/>
            </p:cNvPicPr>
            <p:nvPr/>
          </p:nvPicPr>
          <p:blipFill>
            <a:blip r:embed="rId4"/>
            <a:stretch>
              <a:fillRect/>
            </a:stretch>
          </p:blipFill>
          <p:spPr>
            <a:xfrm>
              <a:off x="5981150" y="2147147"/>
              <a:ext cx="5770081" cy="2799847"/>
            </a:xfrm>
            <a:prstGeom prst="rect">
              <a:avLst/>
            </a:prstGeom>
          </p:spPr>
        </p:pic>
      </p:grpSp>
    </p:spTree>
    <p:extLst>
      <p:ext uri="{BB962C8B-B14F-4D97-AF65-F5344CB8AC3E}">
        <p14:creationId xmlns:p14="http://schemas.microsoft.com/office/powerpoint/2010/main" val="739444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8029334-F591-404A-AF56-E8BD1A446ECB}"/>
              </a:ext>
            </a:extLst>
          </p:cNvPr>
          <p:cNvSpPr/>
          <p:nvPr/>
        </p:nvSpPr>
        <p:spPr>
          <a:xfrm>
            <a:off x="306946" y="1191126"/>
            <a:ext cx="11578107" cy="5203227"/>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10" name="灯片编号占位符 9"/>
          <p:cNvSpPr>
            <a:spLocks noGrp="1"/>
          </p:cNvSpPr>
          <p:nvPr>
            <p:ph type="sldNum" sz="quarter" idx="4"/>
          </p:nvPr>
        </p:nvSpPr>
        <p:spPr>
          <a:xfrm>
            <a:off x="11091211" y="6394353"/>
            <a:ext cx="657779" cy="292196"/>
          </a:xfrm>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t>16</a:t>
            </a:fld>
            <a:r>
              <a:rPr lang="zh-CN" altLang="en-US">
                <a:sym typeface="Arial" panose="020B0604020202020204" pitchFamily="34" charset="0"/>
              </a:rPr>
              <a:t> </a:t>
            </a:r>
            <a:r>
              <a:rPr lang="en-US" altLang="zh-CN" dirty="0">
                <a:sym typeface="Arial" panose="020B0604020202020204" pitchFamily="34" charset="0"/>
              </a:rPr>
              <a:t>&gt;</a:t>
            </a:r>
            <a:endParaRPr lang="zh-CN" altLang="en-US">
              <a:sym typeface="Arial" panose="020B0604020202020204" pitchFamily="34" charset="0"/>
            </a:endParaRPr>
          </a:p>
        </p:txBody>
      </p:sp>
      <p:sp>
        <p:nvSpPr>
          <p:cNvPr id="8" name="标题 2">
            <a:extLst>
              <a:ext uri="{FF2B5EF4-FFF2-40B4-BE49-F238E27FC236}">
                <a16:creationId xmlns:a16="http://schemas.microsoft.com/office/drawing/2014/main" id="{6E49ED60-5F8C-45AE-930E-55079C050E97}"/>
              </a:ext>
            </a:extLst>
          </p:cNvPr>
          <p:cNvSpPr txBox="1">
            <a:spLocks/>
          </p:cNvSpPr>
          <p:nvPr/>
        </p:nvSpPr>
        <p:spPr>
          <a:xfrm>
            <a:off x="481012" y="290489"/>
            <a:ext cx="9056851" cy="61751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zh-CN" altLang="en-US" dirty="0">
                <a:latin typeface="楷体" panose="02010609060101010101" pitchFamily="49" charset="-122"/>
                <a:ea typeface="楷体" panose="02010609060101010101" pitchFamily="49" charset="-122"/>
              </a:rPr>
              <a:t>总结与展望</a:t>
            </a:r>
          </a:p>
        </p:txBody>
      </p:sp>
      <p:sp>
        <p:nvSpPr>
          <p:cNvPr id="4" name="矩形 3">
            <a:extLst>
              <a:ext uri="{FF2B5EF4-FFF2-40B4-BE49-F238E27FC236}">
                <a16:creationId xmlns:a16="http://schemas.microsoft.com/office/drawing/2014/main" id="{BBFCAAD6-6F49-434B-961B-A0B5D8288CE9}"/>
              </a:ext>
            </a:extLst>
          </p:cNvPr>
          <p:cNvSpPr/>
          <p:nvPr/>
        </p:nvSpPr>
        <p:spPr>
          <a:xfrm>
            <a:off x="757990" y="1739627"/>
            <a:ext cx="10551693" cy="168937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indent="0" fontAlgn="auto">
              <a:lnSpc>
                <a:spcPct val="150000"/>
              </a:lnSpc>
              <a:spcBef>
                <a:spcPts val="0"/>
              </a:spcBef>
              <a:spcAft>
                <a:spcPts val="0"/>
              </a:spcAft>
              <a:buClrTx/>
              <a:buSzTx/>
              <a:buFontTx/>
              <a:buNone/>
              <a:tabLst/>
              <a:defRPr/>
            </a:pPr>
            <a:r>
              <a:rPr lang="zh-CN" altLang="en-US" dirty="0">
                <a:solidFill>
                  <a:srgbClr val="4C72B0"/>
                </a:solidFill>
                <a:latin typeface="楷体" panose="02010609060101010101" pitchFamily="49" charset="-122"/>
                <a:ea typeface="楷体" panose="02010609060101010101" pitchFamily="49" charset="-122"/>
              </a:rPr>
              <a:t>可以做的改进</a:t>
            </a:r>
            <a:endParaRPr lang="en-US" altLang="zh-CN" dirty="0">
              <a:solidFill>
                <a:srgbClr val="4C72B0"/>
              </a:solidFill>
              <a:latin typeface="楷体" panose="02010609060101010101" pitchFamily="49" charset="-122"/>
              <a:ea typeface="楷体" panose="02010609060101010101" pitchFamily="49" charset="-122"/>
            </a:endParaRP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对</a:t>
            </a:r>
            <a:r>
              <a:rPr kumimoji="0" lang="zh-CN" altLang="en-US" sz="1600" b="0" i="0" u="none" strike="noStrike" kern="1200" cap="none" spc="0" normalizeH="0" baseline="0" noProof="0" dirty="0">
                <a:ln>
                  <a:noFill/>
                </a:ln>
                <a:solidFill>
                  <a:srgbClr val="AE3334"/>
                </a:solidFill>
                <a:effectLst/>
                <a:uLnTx/>
                <a:uFillTx/>
                <a:latin typeface="楷体" panose="02010609060101010101" pitchFamily="49" charset="-122"/>
                <a:ea typeface="楷体" panose="02010609060101010101" pitchFamily="49" charset="-122"/>
                <a:cs typeface="+mn-cs"/>
              </a:rPr>
              <a:t>参数设置和模型组合</a:t>
            </a: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进行更多的尝试，给出更详细的对比分析</a:t>
            </a:r>
            <a:endParaRPr kumimoji="0" lang="en-US" altLang="zh-CN"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endParaRP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多任务训练模型在本次事件抽取任务的尝试上并没有成功，可以考虑</a:t>
            </a:r>
            <a:r>
              <a:rPr kumimoji="0" lang="zh-CN" altLang="en-US" sz="1600" b="0" i="0" u="none" strike="noStrike" kern="1200" cap="none" spc="0" normalizeH="0" baseline="0" noProof="0" dirty="0">
                <a:ln>
                  <a:noFill/>
                </a:ln>
                <a:solidFill>
                  <a:srgbClr val="AE3334"/>
                </a:solidFill>
                <a:effectLst/>
                <a:uLnTx/>
                <a:uFillTx/>
                <a:latin typeface="楷体" panose="02010609060101010101" pitchFamily="49" charset="-122"/>
                <a:ea typeface="楷体" panose="02010609060101010101" pitchFamily="49" charset="-122"/>
                <a:cs typeface="+mn-cs"/>
              </a:rPr>
              <a:t>改进训练方法</a:t>
            </a: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，或者采用新的模型架构</a:t>
            </a:r>
            <a:endParaRPr kumimoji="0" lang="en-US" altLang="zh-CN"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endParaRP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对于传统的人工规则抽取方法，存在很多工程上可改进的空间，进一步实践</a:t>
            </a:r>
            <a:endParaRPr kumimoji="0" lang="en-US" altLang="zh-CN"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endParaRPr>
          </a:p>
        </p:txBody>
      </p:sp>
      <p:sp>
        <p:nvSpPr>
          <p:cNvPr id="14" name="矩形 13">
            <a:extLst>
              <a:ext uri="{FF2B5EF4-FFF2-40B4-BE49-F238E27FC236}">
                <a16:creationId xmlns:a16="http://schemas.microsoft.com/office/drawing/2014/main" id="{F016934F-5B5D-4679-8BB1-DC6CD5533598}"/>
              </a:ext>
            </a:extLst>
          </p:cNvPr>
          <p:cNvSpPr/>
          <p:nvPr/>
        </p:nvSpPr>
        <p:spPr>
          <a:xfrm>
            <a:off x="757990" y="3873360"/>
            <a:ext cx="10551693" cy="168937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indent="0" fontAlgn="auto">
              <a:lnSpc>
                <a:spcPct val="150000"/>
              </a:lnSpc>
              <a:spcBef>
                <a:spcPts val="0"/>
              </a:spcBef>
              <a:spcAft>
                <a:spcPts val="0"/>
              </a:spcAft>
              <a:buClrTx/>
              <a:buSzTx/>
              <a:buFontTx/>
              <a:buNone/>
              <a:tabLst/>
              <a:defRPr/>
            </a:pPr>
            <a:r>
              <a:rPr lang="zh-CN" altLang="en-US" dirty="0">
                <a:solidFill>
                  <a:srgbClr val="4C72B0"/>
                </a:solidFill>
                <a:latin typeface="楷体" panose="02010609060101010101" pitchFamily="49" charset="-122"/>
                <a:ea typeface="楷体" panose="02010609060101010101" pitchFamily="49" charset="-122"/>
              </a:rPr>
              <a:t>收获与成长</a:t>
            </a: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对各种事件抽取方法都做了一定的尝试，对此问题也有了一个较为全面的认识</a:t>
            </a: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对比了不同方法在事件抽取问题上的特点，适用场景</a:t>
            </a:r>
          </a:p>
          <a:p>
            <a:pPr marL="742950" lvl="1" indent="-285750">
              <a:lnSpc>
                <a:spcPct val="150000"/>
              </a:lnSpc>
              <a:buFont typeface="Wingdings" panose="05000000000000000000" pitchFamily="2" charset="2"/>
              <a:buChar char="ü"/>
              <a:defRPr/>
            </a:pPr>
            <a:r>
              <a:rPr kumimoji="0" lang="zh-CN" altLang="en-US"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rPr>
              <a:t>通过实验，也验证了一些结论，并且发现了一些实践上有效的技巧</a:t>
            </a:r>
            <a:endParaRPr kumimoji="0" lang="en-US" altLang="zh-CN" sz="1600" b="0" i="0" u="none" strike="noStrike" kern="1200" cap="none" spc="0" normalizeH="0" baseline="0" noProof="0" dirty="0">
              <a:ln>
                <a:noFill/>
              </a:ln>
              <a:solidFill>
                <a:srgbClr val="000000"/>
              </a:solidFill>
              <a:effectLst/>
              <a:uLnTx/>
              <a:uFillTx/>
              <a:latin typeface="楷体" panose="02010609060101010101" pitchFamily="49" charset="-122"/>
              <a:ea typeface="楷体" panose="02010609060101010101" pitchFamily="49" charset="-122"/>
              <a:cs typeface="+mn-cs"/>
            </a:endParaRPr>
          </a:p>
        </p:txBody>
      </p:sp>
    </p:spTree>
    <p:extLst>
      <p:ext uri="{BB962C8B-B14F-4D97-AF65-F5344CB8AC3E}">
        <p14:creationId xmlns:p14="http://schemas.microsoft.com/office/powerpoint/2010/main" val="432963592"/>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p:txBody>
          <a:bodyPr/>
          <a:lstStyle/>
          <a:p>
            <a:r>
              <a:rPr lang="en-US" altLang="zh-CN" dirty="0"/>
              <a:t>&lt; </a:t>
            </a:r>
            <a:fld id="{A548B57D-AE10-4CF7-A9DF-59FEFA91B28E}" type="slidenum">
              <a:rPr lang="zh-CN" altLang="en-US" smtClean="0"/>
              <a:t>17</a:t>
            </a:fld>
            <a:r>
              <a:rPr lang="zh-CN" altLang="en-US"/>
              <a:t> </a:t>
            </a:r>
            <a:r>
              <a:rPr lang="en-US" altLang="zh-CN" dirty="0"/>
              <a:t>&gt;</a:t>
            </a:r>
            <a:endParaRPr lang="zh-CN" altLang="en-US"/>
          </a:p>
        </p:txBody>
      </p:sp>
      <p:pic>
        <p:nvPicPr>
          <p:cNvPr id="6" name="图片 5"/>
          <p:cNvPicPr>
            <a:picLocks noChangeAspect="1"/>
          </p:cNvPicPr>
          <p:nvPr/>
        </p:nvPicPr>
        <p:blipFill>
          <a:blip r:embed="rId3"/>
          <a:stretch>
            <a:fillRect/>
          </a:stretch>
        </p:blipFill>
        <p:spPr>
          <a:xfrm>
            <a:off x="442913" y="1541775"/>
            <a:ext cx="11221704" cy="2542418"/>
          </a:xfrm>
          <a:prstGeom prst="rect">
            <a:avLst/>
          </a:prstGeom>
        </p:spPr>
      </p:pic>
      <p:sp>
        <p:nvSpPr>
          <p:cNvPr id="9" name="文本框 8">
            <a:extLst>
              <a:ext uri="{FF2B5EF4-FFF2-40B4-BE49-F238E27FC236}">
                <a16:creationId xmlns:a16="http://schemas.microsoft.com/office/drawing/2014/main" id="{A9A41B9C-551E-46C9-92D0-2D80A0F2D82A}"/>
              </a:ext>
            </a:extLst>
          </p:cNvPr>
          <p:cNvSpPr txBox="1"/>
          <p:nvPr/>
        </p:nvSpPr>
        <p:spPr>
          <a:xfrm>
            <a:off x="4772560" y="4412284"/>
            <a:ext cx="2646879" cy="584775"/>
          </a:xfrm>
          <a:prstGeom prst="rect">
            <a:avLst/>
          </a:prstGeom>
          <a:noFill/>
        </p:spPr>
        <p:txBody>
          <a:bodyPr wrap="none" rtlCol="0">
            <a:spAutoFit/>
          </a:bodyPr>
          <a:lstStyle/>
          <a:p>
            <a:pPr algn="r"/>
            <a:r>
              <a:rPr lang="zh-CN" altLang="en-US" sz="3200" dirty="0">
                <a:latin typeface="楷体" panose="02010609060101010101" pitchFamily="49" charset="-122"/>
                <a:ea typeface="楷体" panose="02010609060101010101" pitchFamily="49" charset="-122"/>
                <a:cs typeface="+mn-ea"/>
                <a:sym typeface="Arial" panose="020B0604020202020204" pitchFamily="34" charset="0"/>
              </a:rPr>
              <a:t>感谢您的关注</a:t>
            </a:r>
          </a:p>
        </p:txBody>
      </p:sp>
      <p:sp>
        <p:nvSpPr>
          <p:cNvPr id="8" name="标题 2">
            <a:extLst>
              <a:ext uri="{FF2B5EF4-FFF2-40B4-BE49-F238E27FC236}">
                <a16:creationId xmlns:a16="http://schemas.microsoft.com/office/drawing/2014/main" id="{FDE544D9-B1A6-484C-809E-C5382501DE82}"/>
              </a:ext>
            </a:extLst>
          </p:cNvPr>
          <p:cNvSpPr>
            <a:spLocks noGrp="1"/>
          </p:cNvSpPr>
          <p:nvPr>
            <p:ph type="title"/>
          </p:nvPr>
        </p:nvSpPr>
        <p:spPr>
          <a:xfrm>
            <a:off x="442913" y="243569"/>
            <a:ext cx="9056851" cy="617518"/>
          </a:xfrm>
        </p:spPr>
        <p:txBody>
          <a:bodyPr/>
          <a:lstStyle/>
          <a:p>
            <a:r>
              <a:rPr lang="zh-CN" altLang="en-US" dirty="0">
                <a:latin typeface="楷体" panose="02010609060101010101" pitchFamily="49" charset="-122"/>
                <a:ea typeface="楷体" panose="02010609060101010101" pitchFamily="49" charset="-122"/>
              </a:rPr>
              <a:t>结束</a:t>
            </a:r>
          </a:p>
        </p:txBody>
      </p:sp>
    </p:spTree>
  </p:cSld>
  <p:clrMapOvr>
    <a:masterClrMapping/>
  </p:clrMapOvr>
  <mc:AlternateContent xmlns:mc="http://schemas.openxmlformats.org/markup-compatibility/2006" xmlns:p14="http://schemas.microsoft.com/office/powerpoint/2010/main">
    <mc:Choice Requires="p14">
      <p:transition spd="slow" p14:dur="2000" advTm="4906"/>
    </mc:Choice>
    <mc:Fallback xmlns="">
      <p:transition spd="slow" advTm="4906"/>
    </mc:Fallback>
  </mc:AlternateContent>
  <p:extLst>
    <p:ext uri="{3A86A75C-4F4B-4683-9AE1-C65F6400EC91}">
      <p14:laserTraceLst xmlns:p14="http://schemas.microsoft.com/office/powerpoint/2010/main">
        <p14:tracePtLst>
          <p14:tracePt t="958" x="3822700" y="3197225"/>
          <p14:tracePt t="966" x="3838575" y="3073400"/>
          <p14:tracePt t="976" x="3838575" y="2965450"/>
          <p14:tracePt t="981" x="3849688" y="2846388"/>
          <p14:tracePt t="988" x="3849688" y="2749550"/>
          <p14:tracePt t="995" x="3849688" y="2663825"/>
          <p14:tracePt t="1004" x="3849688" y="2609850"/>
          <p14:tracePt t="1010" x="3849688" y="2544763"/>
          <p14:tracePt t="1019" x="3849688" y="2468563"/>
          <p14:tracePt t="1025" x="3844925" y="2405063"/>
          <p14:tracePt t="1035" x="3838575" y="2355850"/>
          <p14:tracePt t="1039" x="3833813" y="2301875"/>
          <p14:tracePt t="1047" x="3817938" y="2254250"/>
          <p14:tracePt t="1054" x="3802063" y="2209800"/>
          <p14:tracePt t="1061" x="3775075" y="2151063"/>
          <p14:tracePt t="1070" x="3748088" y="2081213"/>
          <p14:tracePt t="1077" x="3714750" y="2032000"/>
          <p14:tracePt t="1084" x="3683000" y="1968500"/>
          <p14:tracePt t="1091" x="3651250" y="1908175"/>
          <p14:tracePt t="1103" x="3629025" y="1870075"/>
          <p14:tracePt t="1107" x="3613150" y="1844675"/>
          <p14:tracePt t="1113" x="3602038" y="1822450"/>
          <p14:tracePt t="1121" x="3579813" y="1806575"/>
          <p14:tracePt t="1129" x="3570288" y="1790700"/>
          <p14:tracePt t="1136" x="3559175" y="1773238"/>
          <p14:tracePt t="1143" x="3548063" y="1768475"/>
          <p14:tracePt t="1152" x="3536950" y="1763713"/>
          <p14:tracePt t="1158" x="3525838" y="1757363"/>
          <p14:tracePt t="1167" x="3516313" y="1752600"/>
          <p14:tracePt t="1173" x="3505200" y="1746250"/>
          <p14:tracePt t="1179" x="3498850" y="1746250"/>
          <p14:tracePt t="1188" x="3494088" y="1741488"/>
          <p14:tracePt t="1195" x="3482975" y="1714500"/>
          <p14:tracePt t="1681" x="3471863" y="1736725"/>
          <p14:tracePt t="1689" x="3440113" y="1768475"/>
          <p14:tracePt t="1696" x="3392488" y="1806575"/>
          <p14:tracePt t="1704" x="3343275" y="1833563"/>
          <p14:tracePt t="1710" x="3278188" y="1849438"/>
          <p14:tracePt t="1719" x="3213100" y="1849438"/>
          <p14:tracePt t="1726" x="3143250" y="1838325"/>
          <p14:tracePt t="1733" x="3046413" y="1800225"/>
          <p14:tracePt t="1740" x="2922588" y="1719263"/>
          <p14:tracePt t="1751" x="2787650" y="1617663"/>
          <p14:tracePt t="1756" x="2686050" y="1525588"/>
          <p14:tracePt t="1762" x="2605088" y="1455738"/>
          <p14:tracePt t="1770" x="2490788" y="1352550"/>
          <p14:tracePt t="1777" x="2409825" y="1293813"/>
          <p14:tracePt t="1784" x="2351088" y="1228725"/>
          <p14:tracePt t="1792" x="2308225" y="1169988"/>
          <p14:tracePt t="1801" x="2270125" y="1131888"/>
          <p14:tracePt t="1806" x="2247900" y="1093788"/>
          <p14:tracePt t="1814" x="2227263" y="1066800"/>
          <p14:tracePt t="1823" x="2205038" y="1030288"/>
          <p14:tracePt t="1829" x="2189163" y="1003300"/>
          <p14:tracePt t="1837" x="2178050" y="976313"/>
          <p14:tracePt t="1843" x="2166938" y="938213"/>
          <p14:tracePt t="1852" x="2151063" y="895350"/>
          <p14:tracePt t="1858" x="2119313" y="846138"/>
          <p14:tracePt t="1867" x="2097088" y="808038"/>
          <p14:tracePt t="1873" x="2065338" y="760413"/>
          <p14:tracePt t="1880" x="2027238" y="727075"/>
          <p14:tracePt t="1889" x="1989138" y="695325"/>
          <p14:tracePt t="1895" x="1941513" y="674688"/>
          <p14:tracePt t="1904" x="1892300" y="657225"/>
          <p14:tracePt t="1910" x="1876425" y="652463"/>
          <p14:tracePt t="1918" x="1865313" y="652463"/>
          <p14:tracePt t="1925" x="1854200" y="652463"/>
          <p14:tracePt t="1934" x="1849438" y="652463"/>
          <p14:tracePt t="1940" x="1844675" y="652463"/>
          <p14:tracePt t="1948" x="1838325" y="652463"/>
          <p14:tracePt t="2751" x="1817688" y="674688"/>
          <p14:tracePt t="2759" x="1784350" y="744538"/>
          <p14:tracePt t="2767" x="1747838" y="781050"/>
          <p14:tracePt t="2774" x="1703388" y="835025"/>
          <p14:tracePt t="2785" x="1633538" y="895350"/>
          <p14:tracePt t="2789" x="1552575" y="938213"/>
          <p14:tracePt t="2795" x="1471613" y="976313"/>
          <p14:tracePt t="2804" x="1408113" y="1008063"/>
          <p14:tracePt t="2810" x="1304925" y="1023938"/>
          <p14:tracePt t="2819" x="1219200" y="1035050"/>
          <p14:tracePt t="2826" x="1143000" y="1035050"/>
          <p14:tracePt t="2834" x="1089025" y="1035050"/>
          <p14:tracePt t="2840" x="1023938" y="1012825"/>
          <p14:tracePt t="2848" x="954088" y="981075"/>
          <p14:tracePt t="2855" x="884238" y="949325"/>
          <p14:tracePt t="2862" x="835025" y="915988"/>
          <p14:tracePt t="2870" x="776288" y="862013"/>
          <p14:tracePt t="2877" x="717550" y="803275"/>
          <p14:tracePt t="2886" x="663575" y="744538"/>
          <p14:tracePt t="2892" x="609600" y="652463"/>
          <p14:tracePt t="2901" x="576263" y="582613"/>
          <p14:tracePt t="2906" x="539750" y="522288"/>
          <p14:tracePt t="2914" x="517525" y="458788"/>
          <p14:tracePt t="2922" x="490538" y="398463"/>
          <p14:tracePt t="2928" x="458788" y="328613"/>
          <p14:tracePt t="2937" x="431800" y="254000"/>
          <p14:tracePt t="2943" x="404813" y="193675"/>
          <p14:tracePt t="2951" x="388938" y="146050"/>
          <p14:tracePt t="2958" x="366713" y="107950"/>
          <p14:tracePt t="2974" x="339725" y="65088"/>
          <p14:tracePt t="2980" x="334963" y="38100"/>
          <p14:tracePt t="2989" x="328613" y="22225"/>
          <p14:tracePt t="2995" x="323850" y="11113"/>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4955" y="2615998"/>
            <a:ext cx="3222172" cy="1564449"/>
            <a:chOff x="1042609" y="2403083"/>
            <a:chExt cx="3222172" cy="1564449"/>
          </a:xfrm>
        </p:grpSpPr>
        <p:sp>
          <p:nvSpPr>
            <p:cNvPr id="3" name="文本框 2"/>
            <p:cNvSpPr txBox="1"/>
            <p:nvPr/>
          </p:nvSpPr>
          <p:spPr>
            <a:xfrm>
              <a:off x="1042609" y="2403083"/>
              <a:ext cx="3222172"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7200" b="0" i="0" u="none" strike="noStrike" kern="1200" cap="none" spc="1600" normalizeH="0" baseline="0" noProof="0" dirty="0">
                  <a:ln>
                    <a:noFill/>
                  </a:ln>
                  <a:solidFill>
                    <a:schemeClr val="accent1"/>
                  </a:solidFill>
                  <a:effectLst/>
                  <a:uLnTx/>
                  <a:uFillTx/>
                  <a:latin typeface="楷体" panose="02010609060101010101" pitchFamily="49" charset="-122"/>
                  <a:ea typeface="楷体" panose="02010609060101010101" pitchFamily="49" charset="-122"/>
                  <a:cs typeface="+mn-ea"/>
                  <a:sym typeface="Arial" panose="020B0604020202020204" pitchFamily="34" charset="0"/>
                </a:rPr>
                <a:t>目录</a:t>
              </a:r>
            </a:p>
          </p:txBody>
        </p:sp>
        <p:sp>
          <p:nvSpPr>
            <p:cNvPr id="4" name="文本框 3"/>
            <p:cNvSpPr txBox="1"/>
            <p:nvPr/>
          </p:nvSpPr>
          <p:spPr>
            <a:xfrm>
              <a:off x="1149203" y="3505867"/>
              <a:ext cx="2071332" cy="461665"/>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1200" cap="none" spc="-40" normalizeH="0" baseline="0" noProof="0" dirty="0">
                  <a:ln>
                    <a:noFill/>
                  </a:ln>
                  <a:solidFill>
                    <a:schemeClr val="accent1"/>
                  </a:solidFill>
                  <a:effectLst/>
                  <a:uLnTx/>
                  <a:uFillTx/>
                  <a:latin typeface="楷体" panose="02010609060101010101" pitchFamily="49" charset="-122"/>
                  <a:ea typeface="楷体" panose="02010609060101010101" pitchFamily="49" charset="-122"/>
                  <a:cs typeface="+mn-ea"/>
                  <a:sym typeface="Arial" panose="020B0604020202020204" pitchFamily="34" charset="0"/>
                </a:rPr>
                <a:t>CONTENTS</a:t>
              </a:r>
              <a:endParaRPr kumimoji="0" lang="zh-CN" altLang="en-US" sz="2400" b="0" i="0" u="none" strike="noStrike" kern="1200" cap="none" spc="-40" normalizeH="0" baseline="0" noProof="0" dirty="0">
                <a:ln>
                  <a:noFill/>
                </a:ln>
                <a:solidFill>
                  <a:schemeClr val="accent1"/>
                </a:solidFill>
                <a:effectLst/>
                <a:uLnTx/>
                <a:uFillTx/>
                <a:latin typeface="楷体" panose="02010609060101010101" pitchFamily="49" charset="-122"/>
                <a:ea typeface="楷体" panose="02010609060101010101" pitchFamily="49" charset="-122"/>
                <a:cs typeface="+mn-ea"/>
                <a:sym typeface="Arial" panose="020B0604020202020204" pitchFamily="34" charset="0"/>
              </a:endParaRPr>
            </a:p>
          </p:txBody>
        </p:sp>
      </p:grpSp>
      <p:sp>
        <p:nvSpPr>
          <p:cNvPr id="5" name="矩形 4"/>
          <p:cNvSpPr/>
          <p:nvPr/>
        </p:nvSpPr>
        <p:spPr>
          <a:xfrm>
            <a:off x="4111363" y="1105703"/>
            <a:ext cx="8072528" cy="483325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6" name="组合 25"/>
          <p:cNvGrpSpPr/>
          <p:nvPr/>
        </p:nvGrpSpPr>
        <p:grpSpPr>
          <a:xfrm>
            <a:off x="4906645" y="1622754"/>
            <a:ext cx="4138930" cy="554098"/>
            <a:chOff x="4532498" y="4323463"/>
            <a:chExt cx="3896558" cy="553951"/>
          </a:xfrm>
        </p:grpSpPr>
        <p:sp>
          <p:nvSpPr>
            <p:cNvPr id="27" name="文本框 26"/>
            <p:cNvSpPr txBox="1"/>
            <p:nvPr/>
          </p:nvSpPr>
          <p:spPr>
            <a:xfrm>
              <a:off x="5265231" y="4355583"/>
              <a:ext cx="3163825" cy="5218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800" b="0" i="0" u="none" strike="noStrike" kern="1200" cap="none" spc="600" normalizeH="0" baseline="0" noProof="0" dirty="0">
                  <a:ln>
                    <a:noFill/>
                  </a:ln>
                  <a:solidFill>
                    <a:prstClr val="white"/>
                  </a:solidFill>
                  <a:effectLst/>
                  <a:uLnTx/>
                  <a:uFillTx/>
                  <a:latin typeface="楷体" panose="02010609060101010101" pitchFamily="49" charset="-122"/>
                  <a:ea typeface="楷体" panose="02010609060101010101" pitchFamily="49" charset="-122"/>
                  <a:cs typeface="+mn-ea"/>
                  <a:sym typeface="Arial" panose="020B0604020202020204" pitchFamily="34" charset="0"/>
                </a:rPr>
                <a:t>问题描述</a:t>
              </a:r>
            </a:p>
          </p:txBody>
        </p:sp>
        <p:sp>
          <p:nvSpPr>
            <p:cNvPr id="29" name="文本框 28"/>
            <p:cNvSpPr txBox="1"/>
            <p:nvPr/>
          </p:nvSpPr>
          <p:spPr>
            <a:xfrm>
              <a:off x="4532498" y="4323463"/>
              <a:ext cx="971082" cy="523081"/>
            </a:xfrm>
            <a:prstGeom prst="rect">
              <a:avLst/>
            </a:prstGeom>
            <a:noFill/>
          </p:spPr>
          <p:txBody>
            <a:bodyPr wrap="square" rtlCol="0">
              <a:spAutoFit/>
            </a:bodyPr>
            <a:lstStyle/>
            <a:p>
              <a:pPr>
                <a:defRPr/>
              </a:pPr>
              <a:r>
                <a:rPr lang="en-US" altLang="zh-CN"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1</a:t>
              </a:r>
              <a:endParaRPr lang="zh-CN" alt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endParaRPr>
            </a:p>
          </p:txBody>
        </p:sp>
      </p:grpSp>
      <p:sp>
        <p:nvSpPr>
          <p:cNvPr id="31" name="文本框 30"/>
          <p:cNvSpPr txBox="1"/>
          <p:nvPr/>
        </p:nvSpPr>
        <p:spPr>
          <a:xfrm>
            <a:off x="5664174" y="2392168"/>
            <a:ext cx="3998257" cy="523220"/>
          </a:xfrm>
          <a:prstGeom prst="rect">
            <a:avLst/>
          </a:prstGeom>
          <a:noFill/>
        </p:spPr>
        <p:txBody>
          <a:bodyPr wrap="square" rtlCol="0">
            <a:spAutoFit/>
          </a:bodyPr>
          <a:lstStyle/>
          <a:p>
            <a:pPr>
              <a:defRPr/>
            </a:pPr>
            <a:r>
              <a:rPr lang="zh-CN" alt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数据分析</a:t>
            </a:r>
          </a:p>
        </p:txBody>
      </p:sp>
      <p:sp>
        <p:nvSpPr>
          <p:cNvPr id="33" name="文本框 32"/>
          <p:cNvSpPr txBox="1"/>
          <p:nvPr/>
        </p:nvSpPr>
        <p:spPr>
          <a:xfrm>
            <a:off x="4906540" y="2415866"/>
            <a:ext cx="971082"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2</a:t>
            </a:r>
            <a:endParaRPr lang="zh-CN" alt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endParaRPr>
          </a:p>
        </p:txBody>
      </p:sp>
      <p:sp>
        <p:nvSpPr>
          <p:cNvPr id="37" name="文本框 36"/>
          <p:cNvSpPr txBox="1"/>
          <p:nvPr/>
        </p:nvSpPr>
        <p:spPr>
          <a:xfrm>
            <a:off x="5623827" y="3254027"/>
            <a:ext cx="4366259" cy="52322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a:defRPr/>
            </a:pPr>
            <a:r>
              <a:rPr lang="zh-CN" altLang="en-US" dirty="0">
                <a:latin typeface="楷体" panose="02010609060101010101" pitchFamily="49" charset="-122"/>
                <a:ea typeface="楷体" panose="02010609060101010101" pitchFamily="49" charset="-122"/>
                <a:cs typeface="+mn-ea"/>
                <a:sym typeface="Arial" panose="020B0604020202020204" pitchFamily="34" charset="0"/>
              </a:rPr>
              <a:t>模型与方法</a:t>
            </a:r>
          </a:p>
        </p:txBody>
      </p:sp>
      <p:sp>
        <p:nvSpPr>
          <p:cNvPr id="38" name="文本框 37"/>
          <p:cNvSpPr txBox="1"/>
          <p:nvPr/>
        </p:nvSpPr>
        <p:spPr>
          <a:xfrm>
            <a:off x="4906645" y="3260722"/>
            <a:ext cx="1011444"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3</a:t>
            </a:r>
            <a:endParaRPr lang="zh-CN" alt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endParaRPr>
          </a:p>
        </p:txBody>
      </p:sp>
      <p:sp>
        <p:nvSpPr>
          <p:cNvPr id="42" name="文本框 41"/>
          <p:cNvSpPr txBox="1"/>
          <p:nvPr/>
        </p:nvSpPr>
        <p:spPr>
          <a:xfrm>
            <a:off x="5623826" y="4115844"/>
            <a:ext cx="4366260" cy="521970"/>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a:defRPr/>
            </a:pPr>
            <a:r>
              <a:rPr lang="zh-CN" altLang="en-US" dirty="0">
                <a:latin typeface="楷体" panose="02010609060101010101" pitchFamily="49" charset="-122"/>
                <a:ea typeface="楷体" panose="02010609060101010101" pitchFamily="49" charset="-122"/>
                <a:cs typeface="+mn-ea"/>
                <a:sym typeface="Arial" panose="020B0604020202020204" pitchFamily="34" charset="0"/>
              </a:rPr>
              <a:t>结果分析</a:t>
            </a:r>
          </a:p>
        </p:txBody>
      </p:sp>
      <p:sp>
        <p:nvSpPr>
          <p:cNvPr id="43" name="文本框 42"/>
          <p:cNvSpPr txBox="1"/>
          <p:nvPr/>
        </p:nvSpPr>
        <p:spPr>
          <a:xfrm>
            <a:off x="4906645" y="4103370"/>
            <a:ext cx="971157"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4</a:t>
            </a:r>
            <a:endParaRPr lang="zh-CN" alt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endParaRPr>
          </a:p>
        </p:txBody>
      </p:sp>
      <p:grpSp>
        <p:nvGrpSpPr>
          <p:cNvPr id="44" name="组合 43"/>
          <p:cNvGrpSpPr/>
          <p:nvPr/>
        </p:nvGrpSpPr>
        <p:grpSpPr>
          <a:xfrm>
            <a:off x="8127387" y="1500332"/>
            <a:ext cx="3851076" cy="3842096"/>
            <a:chOff x="2105799" y="20055838"/>
            <a:chExt cx="6748090" cy="6732363"/>
          </a:xfrm>
          <a:solidFill>
            <a:schemeClr val="bg1">
              <a:alpha val="20000"/>
            </a:schemeClr>
          </a:solidFill>
        </p:grpSpPr>
        <p:sp>
          <p:nvSpPr>
            <p:cNvPr id="4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3"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4"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6"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组合 5"/>
          <p:cNvGrpSpPr/>
          <p:nvPr/>
        </p:nvGrpSpPr>
        <p:grpSpPr>
          <a:xfrm>
            <a:off x="4906646" y="4979673"/>
            <a:ext cx="4122200" cy="532054"/>
            <a:chOff x="8025569" y="5481330"/>
            <a:chExt cx="4121881" cy="531999"/>
          </a:xfrm>
        </p:grpSpPr>
        <p:sp>
          <p:nvSpPr>
            <p:cNvPr id="7" name="文本框 6"/>
            <p:cNvSpPr txBox="1"/>
            <p:nvPr/>
          </p:nvSpPr>
          <p:spPr>
            <a:xfrm>
              <a:off x="8766336" y="5490163"/>
              <a:ext cx="3381114" cy="523166"/>
            </a:xfrm>
            <a:prstGeom prst="rect">
              <a:avLst/>
            </a:prstGeom>
            <a:noFill/>
          </p:spPr>
          <p:txBody>
            <a:bodyPr wrap="square" rtlCol="0">
              <a:spAutoFit/>
            </a:bodyPr>
            <a:lstStyle>
              <a:defPPr>
                <a:defRPr lang="zh-CN"/>
              </a:defPPr>
              <a:lvl1pPr marR="0" lvl="0" indent="0" fontAlgn="auto">
                <a:lnSpc>
                  <a:spcPct val="100000"/>
                </a:lnSpc>
                <a:spcBef>
                  <a:spcPts val="0"/>
                </a:spcBef>
                <a:spcAft>
                  <a:spcPts val="0"/>
                </a:spcAft>
                <a:buClrTx/>
                <a:buSzTx/>
                <a:buFontTx/>
                <a:buNone/>
                <a:defRPr kumimoji="0" sz="2800" b="0" i="0" u="none" strike="noStrike" cap="none" spc="60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a:defRPr/>
              </a:pPr>
              <a:r>
                <a:rPr lang="zh-CN" altLang="en-US" dirty="0">
                  <a:latin typeface="楷体" panose="02010609060101010101" pitchFamily="49" charset="-122"/>
                  <a:ea typeface="楷体" panose="02010609060101010101" pitchFamily="49" charset="-122"/>
                  <a:cs typeface="+mn-ea"/>
                  <a:sym typeface="Arial" panose="020B0604020202020204" pitchFamily="34" charset="0"/>
                </a:rPr>
                <a:t>总结与展望</a:t>
              </a:r>
            </a:p>
          </p:txBody>
        </p:sp>
        <p:sp>
          <p:nvSpPr>
            <p:cNvPr id="8" name="文本框 7"/>
            <p:cNvSpPr txBox="1"/>
            <p:nvPr/>
          </p:nvSpPr>
          <p:spPr>
            <a:xfrm>
              <a:off x="8025569" y="5481330"/>
              <a:ext cx="971082" cy="52316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800" spc="600" dirty="0">
                  <a:solidFill>
                    <a:prstClr val="white"/>
                  </a:solidFill>
                  <a:latin typeface="楷体" panose="02010609060101010101" pitchFamily="49" charset="-122"/>
                  <a:ea typeface="楷体" panose="02010609060101010101" pitchFamily="49" charset="-122"/>
                  <a:cs typeface="+mn-ea"/>
                  <a:sym typeface="Arial" panose="020B0604020202020204" pitchFamily="34" charset="0"/>
                </a:rPr>
                <a:t>5</a:t>
              </a:r>
            </a:p>
          </p:txBody>
        </p:sp>
      </p:grpSp>
    </p:spTree>
  </p:cSld>
  <p:clrMapOvr>
    <a:masterClrMapping/>
  </p:clrMapOvr>
  <mc:AlternateContent xmlns:mc="http://schemas.openxmlformats.org/markup-compatibility/2006" xmlns:p14="http://schemas.microsoft.com/office/powerpoint/2010/main">
    <mc:Choice Requires="p14">
      <p:transition spd="slow" p14:dur="2000" advTm="13787"/>
    </mc:Choice>
    <mc:Fallback xmlns="">
      <p:transition spd="slow" advTm="13787"/>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a:xfrm>
            <a:off x="11091211" y="6394353"/>
            <a:ext cx="657779" cy="292196"/>
          </a:xfrm>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t>3</a:t>
            </a:fld>
            <a:r>
              <a:rPr lang="zh-CN" altLang="en-US">
                <a:sym typeface="Arial" panose="020B0604020202020204" pitchFamily="34" charset="0"/>
              </a:rPr>
              <a:t> </a:t>
            </a:r>
            <a:r>
              <a:rPr lang="en-US" altLang="zh-CN" dirty="0">
                <a:sym typeface="Arial" panose="020B0604020202020204" pitchFamily="34" charset="0"/>
              </a:rPr>
              <a:t>&gt;</a:t>
            </a:r>
            <a:endParaRPr lang="zh-CN" altLang="en-US">
              <a:sym typeface="Arial" panose="020B0604020202020204" pitchFamily="34" charset="0"/>
            </a:endParaRPr>
          </a:p>
        </p:txBody>
      </p:sp>
      <p:sp>
        <p:nvSpPr>
          <p:cNvPr id="33" name="标题 32"/>
          <p:cNvSpPr>
            <a:spLocks noGrp="1"/>
          </p:cNvSpPr>
          <p:nvPr>
            <p:ph type="title"/>
          </p:nvPr>
        </p:nvSpPr>
        <p:spPr>
          <a:xfrm>
            <a:off x="513943" y="213045"/>
            <a:ext cx="9056851" cy="617518"/>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问题描述</a:t>
            </a:r>
            <a:endParaRPr dirty="0">
              <a:latin typeface="楷体" panose="02010609060101010101" pitchFamily="49" charset="-122"/>
              <a:ea typeface="楷体" panose="02010609060101010101" pitchFamily="49" charset="-122"/>
              <a:sym typeface="Arial" panose="020B0604020202020204" pitchFamily="34" charset="0"/>
            </a:endParaRPr>
          </a:p>
        </p:txBody>
      </p:sp>
      <p:sp>
        <p:nvSpPr>
          <p:cNvPr id="7" name="文本占位符 6"/>
          <p:cNvSpPr>
            <a:spLocks noGrp="1"/>
          </p:cNvSpPr>
          <p:nvPr>
            <p:ph type="body" sz="quarter" idx="10"/>
          </p:nvPr>
        </p:nvSpPr>
        <p:spPr>
          <a:xfrm>
            <a:off x="442913" y="830563"/>
            <a:ext cx="11160952" cy="2085710"/>
          </a:xfrm>
        </p:spPr>
        <p:txBody>
          <a:bodyPr>
            <a:normAutofit/>
          </a:bodyPr>
          <a:lstStyle/>
          <a:p>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实现目标文本的事件抽取，即给定目标事件类型和角色类型集合，识别输入文本中包含的所有事件和角色</a:t>
            </a:r>
          </a:p>
          <a:p>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其中事件的识别需要识别事件类型（</a:t>
            </a:r>
            <a:r>
              <a:rPr lang="en-US" altLang="zh-CN"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event type</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），角色的识别需要识别角色类别（</a:t>
            </a:r>
            <a:r>
              <a:rPr lang="en-US" altLang="zh-CN"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role</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）和论元短语（</a:t>
            </a:r>
            <a:r>
              <a:rPr lang="en-US" altLang="zh-CN"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arguments</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a:t>
            </a:r>
          </a:p>
          <a:p>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评价指标：</a:t>
            </a:r>
            <a:r>
              <a:rPr lang="en-US" altLang="zh-CN"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	</a:t>
            </a:r>
          </a:p>
          <a:p>
            <a:pPr lvl="2"/>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事件识别的精准率（</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precision），</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召回率（</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recall）</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和 </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F1 </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值。</a:t>
            </a:r>
            <a:endParaRPr lang="en-US" altLang="zh-CN"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endParaRPr>
          </a:p>
          <a:p>
            <a:pPr lvl="2"/>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角色识别的精准率（</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precision），</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召回率（</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recall）</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和 </a:t>
            </a:r>
            <a:r>
              <a:rPr 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F1 </a:t>
            </a:r>
            <a:r>
              <a:rPr lang="zh-CN" altLang="en-US"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值（要求角色类别和短语的严格匹配）</a:t>
            </a:r>
            <a:endParaRPr sz="1600"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endParaRPr>
          </a:p>
        </p:txBody>
      </p:sp>
      <p:pic>
        <p:nvPicPr>
          <p:cNvPr id="8" name="图片 7">
            <a:extLst>
              <a:ext uri="{FF2B5EF4-FFF2-40B4-BE49-F238E27FC236}">
                <a16:creationId xmlns:a16="http://schemas.microsoft.com/office/drawing/2014/main" id="{404AF735-0B1C-4AC9-ACEC-5E09E6691763}"/>
              </a:ext>
            </a:extLst>
          </p:cNvPr>
          <p:cNvPicPr>
            <a:picLocks noChangeAspect="1"/>
          </p:cNvPicPr>
          <p:nvPr/>
        </p:nvPicPr>
        <p:blipFill>
          <a:blip r:embed="rId3"/>
          <a:stretch>
            <a:fillRect/>
          </a:stretch>
        </p:blipFill>
        <p:spPr>
          <a:xfrm>
            <a:off x="188478" y="2714297"/>
            <a:ext cx="6924286" cy="3972252"/>
          </a:xfrm>
          <a:prstGeom prst="rect">
            <a:avLst/>
          </a:prstGeom>
        </p:spPr>
      </p:pic>
      <p:pic>
        <p:nvPicPr>
          <p:cNvPr id="19" name="图片 18">
            <a:extLst>
              <a:ext uri="{FF2B5EF4-FFF2-40B4-BE49-F238E27FC236}">
                <a16:creationId xmlns:a16="http://schemas.microsoft.com/office/drawing/2014/main" id="{8DE94F34-14C4-4CFD-81A2-FACE02BFAF9A}"/>
              </a:ext>
            </a:extLst>
          </p:cNvPr>
          <p:cNvPicPr>
            <a:picLocks noChangeAspect="1"/>
          </p:cNvPicPr>
          <p:nvPr/>
        </p:nvPicPr>
        <p:blipFill>
          <a:blip r:embed="rId4"/>
          <a:stretch>
            <a:fillRect/>
          </a:stretch>
        </p:blipFill>
        <p:spPr>
          <a:xfrm>
            <a:off x="7537723" y="2714297"/>
            <a:ext cx="4066142" cy="3972252"/>
          </a:xfrm>
          <a:prstGeom prst="rect">
            <a:avLst/>
          </a:prstGeom>
        </p:spPr>
      </p:pic>
    </p:spTree>
    <p:extLst>
      <p:ext uri="{BB962C8B-B14F-4D97-AF65-F5344CB8AC3E}">
        <p14:creationId xmlns:p14="http://schemas.microsoft.com/office/powerpoint/2010/main" val="3773083873"/>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灯片编号占位符 9"/>
          <p:cNvSpPr>
            <a:spLocks noGrp="1"/>
          </p:cNvSpPr>
          <p:nvPr>
            <p:ph type="sldNum" sz="quarter" idx="4"/>
          </p:nvPr>
        </p:nvSpPr>
        <p:spPr>
          <a:xfrm>
            <a:off x="11091211" y="6394353"/>
            <a:ext cx="657779" cy="292196"/>
          </a:xfrm>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t>4</a:t>
            </a:fld>
            <a:r>
              <a:rPr lang="zh-CN" altLang="en-US">
                <a:sym typeface="Arial" panose="020B0604020202020204" pitchFamily="34" charset="0"/>
              </a:rPr>
              <a:t> </a:t>
            </a:r>
            <a:r>
              <a:rPr lang="en-US" altLang="zh-CN" dirty="0">
                <a:sym typeface="Arial" panose="020B0604020202020204" pitchFamily="34" charset="0"/>
              </a:rPr>
              <a:t>&gt;</a:t>
            </a:r>
            <a:endParaRPr lang="zh-CN" altLang="en-US">
              <a:sym typeface="Arial" panose="020B0604020202020204" pitchFamily="34" charset="0"/>
            </a:endParaRPr>
          </a:p>
        </p:txBody>
      </p:sp>
      <p:sp>
        <p:nvSpPr>
          <p:cNvPr id="33" name="标题 32"/>
          <p:cNvSpPr>
            <a:spLocks noGrp="1"/>
          </p:cNvSpPr>
          <p:nvPr>
            <p:ph type="title"/>
          </p:nvPr>
        </p:nvSpPr>
        <p:spPr>
          <a:xfrm>
            <a:off x="533333" y="219036"/>
            <a:ext cx="9056851" cy="617518"/>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数据分析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1 </a:t>
            </a:r>
            <a:r>
              <a:rPr lang="zh-CN" altLang="en-US" dirty="0">
                <a:latin typeface="楷体" panose="02010609060101010101" pitchFamily="49" charset="-122"/>
                <a:ea typeface="楷体" panose="02010609060101010101" pitchFamily="49" charset="-122"/>
                <a:sym typeface="Arial" panose="020B0604020202020204" pitchFamily="34" charset="0"/>
              </a:rPr>
              <a:t>数量</a:t>
            </a:r>
            <a:endParaRPr dirty="0">
              <a:latin typeface="楷体" panose="02010609060101010101" pitchFamily="49" charset="-122"/>
              <a:ea typeface="楷体" panose="02010609060101010101" pitchFamily="49" charset="-122"/>
              <a:sym typeface="Arial" panose="020B0604020202020204" pitchFamily="34" charset="0"/>
            </a:endParaRPr>
          </a:p>
        </p:txBody>
      </p:sp>
      <p:grpSp>
        <p:nvGrpSpPr>
          <p:cNvPr id="17" name="组合 16">
            <a:extLst>
              <a:ext uri="{FF2B5EF4-FFF2-40B4-BE49-F238E27FC236}">
                <a16:creationId xmlns:a16="http://schemas.microsoft.com/office/drawing/2014/main" id="{33960072-6F2D-481A-AFFF-19E144768749}"/>
              </a:ext>
            </a:extLst>
          </p:cNvPr>
          <p:cNvGrpSpPr/>
          <p:nvPr/>
        </p:nvGrpSpPr>
        <p:grpSpPr>
          <a:xfrm>
            <a:off x="696000" y="994352"/>
            <a:ext cx="10800000" cy="5400001"/>
            <a:chOff x="443010" y="998878"/>
            <a:chExt cx="10800000" cy="5400001"/>
          </a:xfrm>
        </p:grpSpPr>
        <p:pic>
          <p:nvPicPr>
            <p:cNvPr id="5" name="图片 4" descr="图表, 条形图&#10;&#10;描述已自动生成">
              <a:extLst>
                <a:ext uri="{FF2B5EF4-FFF2-40B4-BE49-F238E27FC236}">
                  <a16:creationId xmlns:a16="http://schemas.microsoft.com/office/drawing/2014/main" id="{2B4BE25F-B668-4BE4-BBD8-9FB1E6E5F272}"/>
                </a:ext>
              </a:extLst>
            </p:cNvPr>
            <p:cNvPicPr>
              <a:picLocks noChangeAspect="1"/>
            </p:cNvPicPr>
            <p:nvPr/>
          </p:nvPicPr>
          <p:blipFill>
            <a:blip r:embed="rId3"/>
            <a:stretch>
              <a:fillRect/>
            </a:stretch>
          </p:blipFill>
          <p:spPr>
            <a:xfrm>
              <a:off x="443010" y="998878"/>
              <a:ext cx="5400000" cy="2700000"/>
            </a:xfrm>
            <a:prstGeom prst="rect">
              <a:avLst/>
            </a:prstGeom>
          </p:spPr>
        </p:pic>
        <p:pic>
          <p:nvPicPr>
            <p:cNvPr id="8" name="图片 7" descr="图片包含 图表&#10;&#10;描述已自动生成">
              <a:extLst>
                <a:ext uri="{FF2B5EF4-FFF2-40B4-BE49-F238E27FC236}">
                  <a16:creationId xmlns:a16="http://schemas.microsoft.com/office/drawing/2014/main" id="{1C5EB2A1-81FA-435D-9784-00A17DD5ABA1}"/>
                </a:ext>
              </a:extLst>
            </p:cNvPr>
            <p:cNvPicPr>
              <a:picLocks noChangeAspect="1"/>
            </p:cNvPicPr>
            <p:nvPr/>
          </p:nvPicPr>
          <p:blipFill>
            <a:blip r:embed="rId4"/>
            <a:stretch>
              <a:fillRect/>
            </a:stretch>
          </p:blipFill>
          <p:spPr>
            <a:xfrm>
              <a:off x="5843010" y="998878"/>
              <a:ext cx="5400000" cy="2700000"/>
            </a:xfrm>
            <a:prstGeom prst="rect">
              <a:avLst/>
            </a:prstGeom>
          </p:spPr>
        </p:pic>
        <p:pic>
          <p:nvPicPr>
            <p:cNvPr id="11" name="图片 10" descr="图表, 条形图&#10;&#10;描述已自动生成">
              <a:extLst>
                <a:ext uri="{FF2B5EF4-FFF2-40B4-BE49-F238E27FC236}">
                  <a16:creationId xmlns:a16="http://schemas.microsoft.com/office/drawing/2014/main" id="{5C04F87B-A0D8-4234-A2F5-CCE998EB1D83}"/>
                </a:ext>
              </a:extLst>
            </p:cNvPr>
            <p:cNvPicPr>
              <a:picLocks noChangeAspect="1"/>
            </p:cNvPicPr>
            <p:nvPr/>
          </p:nvPicPr>
          <p:blipFill>
            <a:blip r:embed="rId5"/>
            <a:stretch>
              <a:fillRect/>
            </a:stretch>
          </p:blipFill>
          <p:spPr>
            <a:xfrm>
              <a:off x="443010" y="3698878"/>
              <a:ext cx="5400000" cy="2700001"/>
            </a:xfrm>
            <a:prstGeom prst="rect">
              <a:avLst/>
            </a:prstGeom>
          </p:spPr>
        </p:pic>
        <p:sp>
          <p:nvSpPr>
            <p:cNvPr id="14" name="矩形 13">
              <a:extLst>
                <a:ext uri="{FF2B5EF4-FFF2-40B4-BE49-F238E27FC236}">
                  <a16:creationId xmlns:a16="http://schemas.microsoft.com/office/drawing/2014/main" id="{9886D72E-41D3-440C-86E3-08E5F0E1C798}"/>
                </a:ext>
              </a:extLst>
            </p:cNvPr>
            <p:cNvSpPr/>
            <p:nvPr/>
          </p:nvSpPr>
          <p:spPr>
            <a:xfrm>
              <a:off x="5843010" y="3698877"/>
              <a:ext cx="5400000" cy="2695475"/>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B435DFCC-A954-464F-8059-241C8179F175}"/>
                </a:ext>
              </a:extLst>
            </p:cNvPr>
            <p:cNvSpPr/>
            <p:nvPr/>
          </p:nvSpPr>
          <p:spPr>
            <a:xfrm>
              <a:off x="6405542" y="4014474"/>
              <a:ext cx="4274935" cy="2064279"/>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「竞赛行为」事件数量较多，「组织行为」、「交往」事件数量较少。</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「竞赛行为」事件中，「胜负」这一事件类型数量最多，「禁赛」、「退赛」、「退役」较少，各事件类型的数量不均衡。</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胜负」这一事件类型中包含：时间、胜者、败者、赛事名称，一共</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4</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sym typeface="Arial" panose="020B0604020202020204" pitchFamily="34" charset="0"/>
                </a:rPr>
                <a:t>种论元角色。「胜者」、「败者」两种角色数量较多，「时间」较少。</a:t>
              </a:r>
            </a:p>
          </p:txBody>
        </p:sp>
      </p:grpSp>
    </p:spTree>
    <p:extLst>
      <p:ext uri="{BB962C8B-B14F-4D97-AF65-F5344CB8AC3E}">
        <p14:creationId xmlns:p14="http://schemas.microsoft.com/office/powerpoint/2010/main" val="2830681477"/>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996C82DA-8B98-44E7-9445-E81842574076}"/>
              </a:ext>
            </a:extLst>
          </p:cNvPr>
          <p:cNvSpPr>
            <a:spLocks noGrp="1"/>
          </p:cNvSpPr>
          <p:nvPr>
            <p:ph type="sldNum" sz="quarter" idx="4"/>
          </p:nvPr>
        </p:nvSpPr>
        <p:spPr/>
        <p:txBody>
          <a:bodyPr/>
          <a:lstStyle/>
          <a:p>
            <a:r>
              <a:rPr lang="en-US" altLang="zh-CN" dirty="0"/>
              <a:t>&lt; </a:t>
            </a:r>
            <a:fld id="{A548B57D-AE10-4CF7-A9DF-59FEFA91B28E}" type="slidenum">
              <a:rPr lang="zh-CN" altLang="en-US" smtClean="0"/>
              <a:t>5</a:t>
            </a:fld>
            <a:r>
              <a:rPr lang="zh-CN" altLang="en-US"/>
              <a:t> </a:t>
            </a:r>
            <a:r>
              <a:rPr lang="en-US" altLang="zh-CN" dirty="0"/>
              <a:t>&gt;</a:t>
            </a:r>
            <a:endParaRPr lang="zh-CN" altLang="en-US"/>
          </a:p>
        </p:txBody>
      </p:sp>
      <p:sp>
        <p:nvSpPr>
          <p:cNvPr id="3" name="标题 2">
            <a:extLst>
              <a:ext uri="{FF2B5EF4-FFF2-40B4-BE49-F238E27FC236}">
                <a16:creationId xmlns:a16="http://schemas.microsoft.com/office/drawing/2014/main" id="{5F93E9D6-3C5A-476C-8BB2-26BC2077F953}"/>
              </a:ext>
            </a:extLst>
          </p:cNvPr>
          <p:cNvSpPr>
            <a:spLocks noGrp="1"/>
          </p:cNvSpPr>
          <p:nvPr>
            <p:ph type="title"/>
          </p:nvPr>
        </p:nvSpPr>
        <p:spPr>
          <a:xfrm>
            <a:off x="503261" y="232217"/>
            <a:ext cx="9056851" cy="617518"/>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数据分析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2 </a:t>
            </a:r>
            <a:r>
              <a:rPr lang="zh-CN" altLang="en-US" dirty="0">
                <a:latin typeface="楷体" panose="02010609060101010101" pitchFamily="49" charset="-122"/>
                <a:ea typeface="楷体" panose="02010609060101010101" pitchFamily="49" charset="-122"/>
                <a:sym typeface="Arial" panose="020B0604020202020204" pitchFamily="34" charset="0"/>
              </a:rPr>
              <a:t>比例</a:t>
            </a:r>
            <a:endParaRPr lang="zh-CN" altLang="en-US" dirty="0"/>
          </a:p>
        </p:txBody>
      </p:sp>
      <p:pic>
        <p:nvPicPr>
          <p:cNvPr id="6" name="图片 5" descr="图表, 直方图&#10;&#10;描述已自动生成">
            <a:extLst>
              <a:ext uri="{FF2B5EF4-FFF2-40B4-BE49-F238E27FC236}">
                <a16:creationId xmlns:a16="http://schemas.microsoft.com/office/drawing/2014/main" id="{1A8C4574-EDB8-429B-94CD-B5F2F5EDDE1B}"/>
              </a:ext>
            </a:extLst>
          </p:cNvPr>
          <p:cNvPicPr>
            <a:picLocks noChangeAspect="1"/>
          </p:cNvPicPr>
          <p:nvPr/>
        </p:nvPicPr>
        <p:blipFill>
          <a:blip r:embed="rId3"/>
          <a:stretch>
            <a:fillRect/>
          </a:stretch>
        </p:blipFill>
        <p:spPr>
          <a:xfrm>
            <a:off x="503261" y="1002143"/>
            <a:ext cx="5400000" cy="2700000"/>
          </a:xfrm>
          <a:prstGeom prst="rect">
            <a:avLst/>
          </a:prstGeom>
        </p:spPr>
      </p:pic>
      <p:pic>
        <p:nvPicPr>
          <p:cNvPr id="8" name="图片 7">
            <a:extLst>
              <a:ext uri="{FF2B5EF4-FFF2-40B4-BE49-F238E27FC236}">
                <a16:creationId xmlns:a16="http://schemas.microsoft.com/office/drawing/2014/main" id="{B236D26A-5FA3-4A36-B8CE-6F776F1B50CA}"/>
              </a:ext>
            </a:extLst>
          </p:cNvPr>
          <p:cNvPicPr>
            <a:picLocks noChangeAspect="1"/>
          </p:cNvPicPr>
          <p:nvPr/>
        </p:nvPicPr>
        <p:blipFill>
          <a:blip r:embed="rId4"/>
          <a:stretch>
            <a:fillRect/>
          </a:stretch>
        </p:blipFill>
        <p:spPr>
          <a:xfrm>
            <a:off x="5903261" y="1002142"/>
            <a:ext cx="5400000" cy="2700001"/>
          </a:xfrm>
          <a:prstGeom prst="rect">
            <a:avLst/>
          </a:prstGeom>
        </p:spPr>
      </p:pic>
      <p:sp>
        <p:nvSpPr>
          <p:cNvPr id="10" name="矩形 9">
            <a:extLst>
              <a:ext uri="{FF2B5EF4-FFF2-40B4-BE49-F238E27FC236}">
                <a16:creationId xmlns:a16="http://schemas.microsoft.com/office/drawing/2014/main" id="{778D47AE-6AA5-4292-9821-B6034CD7BD93}"/>
              </a:ext>
            </a:extLst>
          </p:cNvPr>
          <p:cNvSpPr/>
          <p:nvPr/>
        </p:nvSpPr>
        <p:spPr>
          <a:xfrm>
            <a:off x="503261" y="3702143"/>
            <a:ext cx="540000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0F8C63D2-1F6C-4294-9FFF-FA4B430296B3}"/>
              </a:ext>
            </a:extLst>
          </p:cNvPr>
          <p:cNvSpPr/>
          <p:nvPr/>
        </p:nvSpPr>
        <p:spPr>
          <a:xfrm>
            <a:off x="5903261" y="3715451"/>
            <a:ext cx="540000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CE2F1B60-D020-4644-B1C9-5201620D2BD9}"/>
              </a:ext>
            </a:extLst>
          </p:cNvPr>
          <p:cNvPicPr>
            <a:picLocks noChangeAspect="1"/>
          </p:cNvPicPr>
          <p:nvPr/>
        </p:nvPicPr>
        <p:blipFill>
          <a:blip r:embed="rId5"/>
          <a:stretch>
            <a:fillRect/>
          </a:stretch>
        </p:blipFill>
        <p:spPr>
          <a:xfrm>
            <a:off x="938623" y="3754320"/>
            <a:ext cx="5735605" cy="1164827"/>
          </a:xfrm>
          <a:prstGeom prst="rect">
            <a:avLst/>
          </a:prstGeom>
        </p:spPr>
      </p:pic>
      <p:pic>
        <p:nvPicPr>
          <p:cNvPr id="15" name="图片 14">
            <a:extLst>
              <a:ext uri="{FF2B5EF4-FFF2-40B4-BE49-F238E27FC236}">
                <a16:creationId xmlns:a16="http://schemas.microsoft.com/office/drawing/2014/main" id="{326CD5EF-722D-421F-8A14-54EAF6B666DC}"/>
              </a:ext>
            </a:extLst>
          </p:cNvPr>
          <p:cNvPicPr>
            <a:picLocks noChangeAspect="1"/>
          </p:cNvPicPr>
          <p:nvPr/>
        </p:nvPicPr>
        <p:blipFill>
          <a:blip r:embed="rId6"/>
          <a:stretch>
            <a:fillRect/>
          </a:stretch>
        </p:blipFill>
        <p:spPr>
          <a:xfrm>
            <a:off x="938623" y="4971324"/>
            <a:ext cx="5819089" cy="1219088"/>
          </a:xfrm>
          <a:prstGeom prst="rect">
            <a:avLst/>
          </a:prstGeom>
        </p:spPr>
      </p:pic>
      <p:sp>
        <p:nvSpPr>
          <p:cNvPr id="16" name="矩形 15">
            <a:extLst>
              <a:ext uri="{FF2B5EF4-FFF2-40B4-BE49-F238E27FC236}">
                <a16:creationId xmlns:a16="http://schemas.microsoft.com/office/drawing/2014/main" id="{A4223153-7BB7-4380-9450-12E904C6E6D8}"/>
              </a:ext>
            </a:extLst>
          </p:cNvPr>
          <p:cNvSpPr/>
          <p:nvPr/>
        </p:nvSpPr>
        <p:spPr>
          <a:xfrm>
            <a:off x="6927850" y="3915316"/>
            <a:ext cx="3847725" cy="217422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 </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96%</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句子长度小于</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150</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，最短和最长的句子长度分别为：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6</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378</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 </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98%</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论元短语长度小于</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25</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，最短和最长的论元长度分别为：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158</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 </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87%</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的句子只包含一个事件，</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11%</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句子包含两个事件。</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 </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82%</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的句子包含</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1-3</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个角色，占比最多。</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15%</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的句子中角色数量大于</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3</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p>
        </p:txBody>
      </p:sp>
    </p:spTree>
    <p:extLst>
      <p:ext uri="{BB962C8B-B14F-4D97-AF65-F5344CB8AC3E}">
        <p14:creationId xmlns:p14="http://schemas.microsoft.com/office/powerpoint/2010/main" val="2537151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5FECA916-F22D-429C-AA88-EF22EF4830B7}"/>
              </a:ext>
            </a:extLst>
          </p:cNvPr>
          <p:cNvSpPr/>
          <p:nvPr/>
        </p:nvSpPr>
        <p:spPr>
          <a:xfrm>
            <a:off x="379118" y="3670142"/>
            <a:ext cx="540000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7" name="矩形 36">
            <a:extLst>
              <a:ext uri="{FF2B5EF4-FFF2-40B4-BE49-F238E27FC236}">
                <a16:creationId xmlns:a16="http://schemas.microsoft.com/office/drawing/2014/main" id="{AAF0EAA4-9A05-4C4C-BAD2-54EDE5765498}"/>
              </a:ext>
            </a:extLst>
          </p:cNvPr>
          <p:cNvSpPr/>
          <p:nvPr/>
        </p:nvSpPr>
        <p:spPr>
          <a:xfrm>
            <a:off x="5779117" y="972812"/>
            <a:ext cx="507664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p>
        </p:txBody>
      </p:sp>
      <p:sp>
        <p:nvSpPr>
          <p:cNvPr id="10" name="灯片编号占位符 9"/>
          <p:cNvSpPr>
            <a:spLocks noGrp="1"/>
          </p:cNvSpPr>
          <p:nvPr>
            <p:ph type="sldNum" sz="quarter" idx="4"/>
          </p:nvPr>
        </p:nvSpPr>
        <p:spPr>
          <a:xfrm>
            <a:off x="11091211" y="6394353"/>
            <a:ext cx="657779" cy="292196"/>
          </a:xfrm>
        </p:spPr>
        <p:txBody>
          <a:bodyPr/>
          <a:lstStyle/>
          <a:p>
            <a:r>
              <a:rPr lang="en-US" altLang="zh-CN" dirty="0">
                <a:sym typeface="Arial" panose="020B0604020202020204" pitchFamily="34" charset="0"/>
              </a:rPr>
              <a:t>&lt; </a:t>
            </a:r>
            <a:fld id="{A548B57D-AE10-4CF7-A9DF-59FEFA91B28E}" type="slidenum">
              <a:rPr lang="zh-CN" altLang="en-US" smtClean="0">
                <a:sym typeface="Arial" panose="020B0604020202020204" pitchFamily="34" charset="0"/>
              </a:rPr>
              <a:t>6</a:t>
            </a:fld>
            <a:r>
              <a:rPr lang="zh-CN" altLang="en-US">
                <a:sym typeface="Arial" panose="020B0604020202020204" pitchFamily="34" charset="0"/>
              </a:rPr>
              <a:t> </a:t>
            </a:r>
            <a:r>
              <a:rPr lang="en-US" altLang="zh-CN" dirty="0">
                <a:sym typeface="Arial" panose="020B0604020202020204" pitchFamily="34" charset="0"/>
              </a:rPr>
              <a:t>&gt;</a:t>
            </a:r>
            <a:endParaRPr lang="zh-CN" altLang="en-US">
              <a:sym typeface="Arial" panose="020B0604020202020204" pitchFamily="34" charset="0"/>
            </a:endParaRPr>
          </a:p>
        </p:txBody>
      </p:sp>
      <p:sp>
        <p:nvSpPr>
          <p:cNvPr id="33" name="标题 32"/>
          <p:cNvSpPr>
            <a:spLocks noGrp="1"/>
          </p:cNvSpPr>
          <p:nvPr>
            <p:ph type="title"/>
          </p:nvPr>
        </p:nvSpPr>
        <p:spPr>
          <a:xfrm>
            <a:off x="559623" y="238726"/>
            <a:ext cx="9056851" cy="617518"/>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数据分析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3 </a:t>
            </a:r>
            <a:r>
              <a:rPr lang="zh-CN" altLang="en-US" dirty="0">
                <a:latin typeface="楷体" panose="02010609060101010101" pitchFamily="49" charset="-122"/>
                <a:ea typeface="楷体" panose="02010609060101010101" pitchFamily="49" charset="-122"/>
                <a:sym typeface="Arial" panose="020B0604020202020204" pitchFamily="34" charset="0"/>
              </a:rPr>
              <a:t>重叠</a:t>
            </a:r>
            <a:endParaRPr dirty="0">
              <a:sym typeface="Arial" panose="020B0604020202020204" pitchFamily="34" charset="0"/>
            </a:endParaRPr>
          </a:p>
        </p:txBody>
      </p:sp>
      <p:sp>
        <p:nvSpPr>
          <p:cNvPr id="34" name="矩形 33">
            <a:extLst>
              <a:ext uri="{FF2B5EF4-FFF2-40B4-BE49-F238E27FC236}">
                <a16:creationId xmlns:a16="http://schemas.microsoft.com/office/drawing/2014/main" id="{1A12C3E4-B7FA-45BC-A6C7-F7DB88E2104E}"/>
              </a:ext>
            </a:extLst>
          </p:cNvPr>
          <p:cNvSpPr/>
          <p:nvPr/>
        </p:nvSpPr>
        <p:spPr>
          <a:xfrm>
            <a:off x="379118" y="975483"/>
            <a:ext cx="540000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8" name="矩形 37">
            <a:extLst>
              <a:ext uri="{FF2B5EF4-FFF2-40B4-BE49-F238E27FC236}">
                <a16:creationId xmlns:a16="http://schemas.microsoft.com/office/drawing/2014/main" id="{ADDC60EF-A53D-4744-BEC8-E3130AA499D2}"/>
              </a:ext>
            </a:extLst>
          </p:cNvPr>
          <p:cNvSpPr/>
          <p:nvPr/>
        </p:nvSpPr>
        <p:spPr>
          <a:xfrm>
            <a:off x="1070186" y="1434303"/>
            <a:ext cx="4017863" cy="217422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角色重叠（角色共享）</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r>
              <a:rPr lang="zh-CN" altLang="en-US" sz="12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text: </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北京时间昨天，南美足联决定：因为阿根廷球星梅西在今年美洲杯赛期间指责裁判腐败的言论，对他给予禁止随阿根廷队参加国际赛事3个月的处罚。根据这一决定，他将无法参加今年的4场友谊赛。与此同时，南美足联还对梅西罚款5万美元。</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endParaRPr lang="zh-CN" altLang="en-US" sz="1200" dirty="0">
              <a:solidFill>
                <a:schemeClr val="tx1">
                  <a:lumMod val="75000"/>
                  <a:lumOff val="25000"/>
                </a:schemeClr>
              </a:solidFill>
              <a:latin typeface="楷体" panose="02010609060101010101" pitchFamily="49" charset="-122"/>
              <a:ea typeface="楷体" panose="02010609060101010101" pitchFamily="49" charset="-122"/>
            </a:endParaRPr>
          </a:p>
          <a:p>
            <a:r>
              <a:rPr lang="zh-CN" altLang="en-US" sz="1200" dirty="0">
                <a:solidFill>
                  <a:srgbClr val="4C72B0"/>
                </a:solidFill>
                <a:latin typeface="楷体" panose="02010609060101010101" pitchFamily="49" charset="-122"/>
                <a:ea typeface="楷体" panose="02010609060101010101" pitchFamily="49" charset="-122"/>
              </a:rPr>
              <a:t>司法行为-罚款：（罚款对象，梅西）</a:t>
            </a:r>
          </a:p>
          <a:p>
            <a:r>
              <a:rPr lang="zh-CN" altLang="en-US" sz="1200" dirty="0">
                <a:solidFill>
                  <a:srgbClr val="4C72B0"/>
                </a:solidFill>
                <a:latin typeface="楷体" panose="02010609060101010101" pitchFamily="49" charset="-122"/>
                <a:ea typeface="楷体" panose="02010609060101010101" pitchFamily="49" charset="-122"/>
              </a:rPr>
              <a:t>竞赛行为-禁赛：（被禁赛人员，梅西）</a:t>
            </a:r>
          </a:p>
        </p:txBody>
      </p:sp>
      <p:sp>
        <p:nvSpPr>
          <p:cNvPr id="39" name="矩形 38">
            <a:extLst>
              <a:ext uri="{FF2B5EF4-FFF2-40B4-BE49-F238E27FC236}">
                <a16:creationId xmlns:a16="http://schemas.microsoft.com/office/drawing/2014/main" id="{12E6C5FD-B252-4A5E-91FE-B6E41538224F}"/>
              </a:ext>
            </a:extLst>
          </p:cNvPr>
          <p:cNvSpPr/>
          <p:nvPr/>
        </p:nvSpPr>
        <p:spPr>
          <a:xfrm>
            <a:off x="5779116" y="1436299"/>
            <a:ext cx="4220762" cy="217422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论元重叠</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r>
              <a:rPr lang="zh-CN" altLang="en-US" sz="12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text: </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也门国防部</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29</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日晚发表声明说，阿联酋战机自</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28</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日晚起对驻扎在也门南部多个地区的政府军发动</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10</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次空袭，导致</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300</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多人死伤。</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endParaRPr lang="zh-CN" altLang="en-US" sz="1200" dirty="0">
              <a:solidFill>
                <a:schemeClr val="tx1">
                  <a:lumMod val="75000"/>
                  <a:lumOff val="25000"/>
                </a:schemeClr>
              </a:solidFill>
              <a:latin typeface="楷体" panose="02010609060101010101" pitchFamily="49" charset="-122"/>
              <a:ea typeface="楷体" panose="02010609060101010101" pitchFamily="49" charset="-122"/>
            </a:endParaRPr>
          </a:p>
          <a:p>
            <a:r>
              <a:rPr lang="zh-CN" altLang="en-US" sz="1200" dirty="0">
                <a:solidFill>
                  <a:srgbClr val="4C72B0"/>
                </a:solidFill>
                <a:latin typeface="楷体" panose="02010609060101010101" pitchFamily="49" charset="-122"/>
                <a:ea typeface="楷体" panose="02010609060101010101" pitchFamily="49" charset="-122"/>
              </a:rPr>
              <a:t>灾害</a:t>
            </a:r>
            <a:r>
              <a:rPr lang="en-US" altLang="zh-CN" sz="1200" dirty="0">
                <a:solidFill>
                  <a:srgbClr val="4C72B0"/>
                </a:solidFill>
                <a:latin typeface="楷体" panose="02010609060101010101" pitchFamily="49" charset="-122"/>
                <a:ea typeface="楷体" panose="02010609060101010101" pitchFamily="49" charset="-122"/>
              </a:rPr>
              <a:t>/</a:t>
            </a:r>
            <a:r>
              <a:rPr lang="zh-CN" altLang="en-US" sz="1200" dirty="0">
                <a:solidFill>
                  <a:srgbClr val="4C72B0"/>
                </a:solidFill>
                <a:latin typeface="楷体" panose="02010609060101010101" pitchFamily="49" charset="-122"/>
                <a:ea typeface="楷体" panose="02010609060101010101" pitchFamily="49" charset="-122"/>
              </a:rPr>
              <a:t>意外</a:t>
            </a:r>
            <a:r>
              <a:rPr lang="en-US" altLang="zh-CN" sz="1200" dirty="0">
                <a:solidFill>
                  <a:srgbClr val="4C72B0"/>
                </a:solidFill>
                <a:latin typeface="楷体" panose="02010609060101010101" pitchFamily="49" charset="-122"/>
                <a:ea typeface="楷体" panose="02010609060101010101" pitchFamily="49" charset="-122"/>
              </a:rPr>
              <a:t>-</a:t>
            </a:r>
            <a:r>
              <a:rPr lang="zh-CN" altLang="en-US" sz="1200" dirty="0">
                <a:solidFill>
                  <a:srgbClr val="4C72B0"/>
                </a:solidFill>
                <a:latin typeface="楷体" panose="02010609060101010101" pitchFamily="49" charset="-122"/>
                <a:ea typeface="楷体" panose="02010609060101010101" pitchFamily="49" charset="-122"/>
              </a:rPr>
              <a:t>袭击：（袭击对象，驻扎在也门南部多个地区</a:t>
            </a:r>
            <a:r>
              <a:rPr lang="en-US" altLang="zh-CN" sz="1200" dirty="0">
                <a:solidFill>
                  <a:srgbClr val="4C72B0"/>
                </a:solidFill>
                <a:latin typeface="楷体" panose="02010609060101010101" pitchFamily="49" charset="-122"/>
                <a:ea typeface="楷体" panose="02010609060101010101" pitchFamily="49" charset="-122"/>
              </a:rPr>
              <a:t>	      </a:t>
            </a:r>
            <a:r>
              <a:rPr lang="zh-CN" altLang="en-US" sz="1200" dirty="0">
                <a:solidFill>
                  <a:srgbClr val="4C72B0"/>
                </a:solidFill>
                <a:latin typeface="楷体" panose="02010609060101010101" pitchFamily="49" charset="-122"/>
                <a:ea typeface="楷体" panose="02010609060101010101" pitchFamily="49" charset="-122"/>
              </a:rPr>
              <a:t>的政府军）</a:t>
            </a:r>
          </a:p>
          <a:p>
            <a:r>
              <a:rPr lang="zh-CN" altLang="en-US" sz="1200" dirty="0">
                <a:solidFill>
                  <a:srgbClr val="4C72B0"/>
                </a:solidFill>
                <a:latin typeface="楷体" panose="02010609060101010101" pitchFamily="49" charset="-122"/>
                <a:ea typeface="楷体" panose="02010609060101010101" pitchFamily="49" charset="-122"/>
              </a:rPr>
              <a:t>灾害</a:t>
            </a:r>
            <a:r>
              <a:rPr lang="en-US" altLang="zh-CN" sz="1200" dirty="0">
                <a:solidFill>
                  <a:srgbClr val="4C72B0"/>
                </a:solidFill>
                <a:latin typeface="楷体" panose="02010609060101010101" pitchFamily="49" charset="-122"/>
                <a:ea typeface="楷体" panose="02010609060101010101" pitchFamily="49" charset="-122"/>
              </a:rPr>
              <a:t>/</a:t>
            </a:r>
            <a:r>
              <a:rPr lang="zh-CN" altLang="en-US" sz="1200" dirty="0">
                <a:solidFill>
                  <a:srgbClr val="4C72B0"/>
                </a:solidFill>
                <a:latin typeface="楷体" panose="02010609060101010101" pitchFamily="49" charset="-122"/>
                <a:ea typeface="楷体" panose="02010609060101010101" pitchFamily="49" charset="-122"/>
              </a:rPr>
              <a:t>意外</a:t>
            </a:r>
            <a:r>
              <a:rPr lang="en-US" altLang="zh-CN" sz="1200" dirty="0">
                <a:solidFill>
                  <a:srgbClr val="4C72B0"/>
                </a:solidFill>
                <a:latin typeface="楷体" panose="02010609060101010101" pitchFamily="49" charset="-122"/>
                <a:ea typeface="楷体" panose="02010609060101010101" pitchFamily="49" charset="-122"/>
              </a:rPr>
              <a:t>-</a:t>
            </a:r>
            <a:r>
              <a:rPr lang="zh-CN" altLang="en-US" sz="1200" dirty="0">
                <a:solidFill>
                  <a:srgbClr val="4C72B0"/>
                </a:solidFill>
                <a:latin typeface="楷体" panose="02010609060101010101" pitchFamily="49" charset="-122"/>
                <a:ea typeface="楷体" panose="02010609060101010101" pitchFamily="49" charset="-122"/>
              </a:rPr>
              <a:t>袭击：（地点，也门南部多个地区）</a:t>
            </a:r>
          </a:p>
        </p:txBody>
      </p:sp>
      <p:pic>
        <p:nvPicPr>
          <p:cNvPr id="6" name="图片 5">
            <a:extLst>
              <a:ext uri="{FF2B5EF4-FFF2-40B4-BE49-F238E27FC236}">
                <a16:creationId xmlns:a16="http://schemas.microsoft.com/office/drawing/2014/main" id="{7F1A2C19-3DF8-485E-BEC8-17A2AE6CB617}"/>
              </a:ext>
            </a:extLst>
          </p:cNvPr>
          <p:cNvPicPr>
            <a:picLocks noChangeAspect="1"/>
          </p:cNvPicPr>
          <p:nvPr/>
        </p:nvPicPr>
        <p:blipFill>
          <a:blip r:embed="rId3"/>
          <a:srcRect/>
          <a:stretch/>
        </p:blipFill>
        <p:spPr>
          <a:xfrm>
            <a:off x="985528" y="3867850"/>
            <a:ext cx="4187177" cy="2093588"/>
          </a:xfrm>
          <a:prstGeom prst="rect">
            <a:avLst/>
          </a:prstGeom>
        </p:spPr>
      </p:pic>
      <p:sp>
        <p:nvSpPr>
          <p:cNvPr id="41" name="矩形 40">
            <a:extLst>
              <a:ext uri="{FF2B5EF4-FFF2-40B4-BE49-F238E27FC236}">
                <a16:creationId xmlns:a16="http://schemas.microsoft.com/office/drawing/2014/main" id="{CEE6D098-0BFB-4F23-8751-A16B3706BDBA}"/>
              </a:ext>
            </a:extLst>
          </p:cNvPr>
          <p:cNvSpPr/>
          <p:nvPr/>
        </p:nvSpPr>
        <p:spPr>
          <a:xfrm>
            <a:off x="5779117" y="3678154"/>
            <a:ext cx="5076640" cy="2700000"/>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42" name="矩形 41">
            <a:extLst>
              <a:ext uri="{FF2B5EF4-FFF2-40B4-BE49-F238E27FC236}">
                <a16:creationId xmlns:a16="http://schemas.microsoft.com/office/drawing/2014/main" id="{301960C8-9A18-453B-BA1E-3AB2A5792A3F}"/>
              </a:ext>
            </a:extLst>
          </p:cNvPr>
          <p:cNvSpPr/>
          <p:nvPr/>
        </p:nvSpPr>
        <p:spPr>
          <a:xfrm>
            <a:off x="5779116" y="3867850"/>
            <a:ext cx="4220762" cy="217422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「梅西」这一论元，作为两个不同的角色出现在同一个句子中，这一现象称为角色重叠（角色共享）。有</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1120</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个样本存在这一现象，占比</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9.37%</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zh-CN" altLang="en-US"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袭击对象和地点两个角色，均包含「也门南部多个地区」论元，这一现象称为论元重叠。有</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862</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个样本存在这一现象，占比</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7.21%</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a:t>
            </a:r>
          </a:p>
        </p:txBody>
      </p:sp>
    </p:spTree>
    <p:extLst>
      <p:ext uri="{BB962C8B-B14F-4D97-AF65-F5344CB8AC3E}">
        <p14:creationId xmlns:p14="http://schemas.microsoft.com/office/powerpoint/2010/main" val="3363782589"/>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a:extLst>
              <a:ext uri="{FF2B5EF4-FFF2-40B4-BE49-F238E27FC236}">
                <a16:creationId xmlns:a16="http://schemas.microsoft.com/office/drawing/2014/main" id="{F1E74491-E8A9-4A92-93A8-C142F8860F52}"/>
              </a:ext>
            </a:extLst>
          </p:cNvPr>
          <p:cNvSpPr/>
          <p:nvPr/>
        </p:nvSpPr>
        <p:spPr>
          <a:xfrm>
            <a:off x="524098" y="1031506"/>
            <a:ext cx="10874151" cy="5293093"/>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3" name="标题 32"/>
          <p:cNvSpPr>
            <a:spLocks noGrp="1"/>
          </p:cNvSpPr>
          <p:nvPr>
            <p:ph type="title"/>
          </p:nvPr>
        </p:nvSpPr>
        <p:spPr>
          <a:xfrm>
            <a:off x="524099" y="262324"/>
            <a:ext cx="9056851" cy="617518"/>
          </a:xfrm>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模型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1 </a:t>
            </a:r>
            <a:r>
              <a:rPr lang="zh-CN" altLang="en-US" dirty="0">
                <a:latin typeface="楷体" panose="02010609060101010101" pitchFamily="49" charset="-122"/>
                <a:ea typeface="楷体" panose="02010609060101010101" pitchFamily="49" charset="-122"/>
                <a:sym typeface="Arial" panose="020B0604020202020204" pitchFamily="34" charset="0"/>
              </a:rPr>
              <a:t>序列标注</a:t>
            </a:r>
            <a:endParaRPr lang="zh-CN" altLang="en-US" dirty="0">
              <a:sym typeface="Arial" panose="020B0604020202020204" pitchFamily="34" charset="0"/>
            </a:endParaRPr>
          </a:p>
        </p:txBody>
      </p:sp>
      <p:sp>
        <p:nvSpPr>
          <p:cNvPr id="20" name="矩形 19">
            <a:extLst>
              <a:ext uri="{FF2B5EF4-FFF2-40B4-BE49-F238E27FC236}">
                <a16:creationId xmlns:a16="http://schemas.microsoft.com/office/drawing/2014/main" id="{020B52B6-DA08-4EA3-AA60-16D763DE8A16}"/>
              </a:ext>
            </a:extLst>
          </p:cNvPr>
          <p:cNvSpPr/>
          <p:nvPr/>
        </p:nvSpPr>
        <p:spPr>
          <a:xfrm>
            <a:off x="8004623" y="3955837"/>
            <a:ext cx="3071469" cy="2088376"/>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基于序列标注的模型，其思路是给文本中的每个字打标签。给定的事件类型和论元角色组合，生成组合标签。</a:t>
            </a: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endParaRPr lang="en-US" altLang="zh-CN" sz="1200" dirty="0">
              <a:solidFill>
                <a:schemeClr val="tx1">
                  <a:lumMod val="75000"/>
                  <a:lumOff val="25000"/>
                </a:schemeClr>
              </a:solidFill>
              <a:latin typeface="楷体" panose="02010609060101010101" pitchFamily="49" charset="-122"/>
              <a:ea typeface="楷体" panose="02010609060101010101" pitchFamily="49" charset="-122"/>
            </a:endParaRPr>
          </a:p>
          <a:p>
            <a:pPr marL="171450" indent="-171450">
              <a:buFont typeface="Wingdings" panose="05000000000000000000" pitchFamily="2" charset="2"/>
              <a:buChar char="ü"/>
            </a:pP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如「竞赛行为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胜负」这一事件类型中包含：时间、胜者、败者、赛事名称，一共</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4</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种论元角色，可生成</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4</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种组合标签：「竞赛行为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胜负</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时间」、「竞赛行为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胜负</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胜者」、「竞赛行为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胜负</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败者」和「竞赛行为</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胜负</a:t>
            </a:r>
            <a:r>
              <a:rPr lang="en-US" altLang="zh-CN" sz="1200" dirty="0">
                <a:solidFill>
                  <a:schemeClr val="tx1">
                    <a:lumMod val="75000"/>
                    <a:lumOff val="25000"/>
                  </a:schemeClr>
                </a:solidFill>
                <a:latin typeface="楷体" panose="02010609060101010101" pitchFamily="49" charset="-122"/>
                <a:ea typeface="楷体" panose="02010609060101010101" pitchFamily="49" charset="-122"/>
              </a:rPr>
              <a:t>-</a:t>
            </a:r>
            <a:r>
              <a:rPr lang="zh-CN" altLang="en-US" sz="1200" dirty="0">
                <a:solidFill>
                  <a:schemeClr val="tx1">
                    <a:lumMod val="75000"/>
                    <a:lumOff val="25000"/>
                  </a:schemeClr>
                </a:solidFill>
                <a:latin typeface="楷体" panose="02010609060101010101" pitchFamily="49" charset="-122"/>
                <a:ea typeface="楷体" panose="02010609060101010101" pitchFamily="49" charset="-122"/>
              </a:rPr>
              <a:t>赛事名称」。</a:t>
            </a:r>
          </a:p>
        </p:txBody>
      </p:sp>
      <p:pic>
        <p:nvPicPr>
          <p:cNvPr id="9" name="图片 8">
            <a:extLst>
              <a:ext uri="{FF2B5EF4-FFF2-40B4-BE49-F238E27FC236}">
                <a16:creationId xmlns:a16="http://schemas.microsoft.com/office/drawing/2014/main" id="{DF8769D0-43AB-4E81-AEFA-F670A43D7B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0282" y="1225093"/>
            <a:ext cx="10035810" cy="2506150"/>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4009E6C1-888B-45F1-910C-50AF7F19EF38}"/>
              </a:ext>
            </a:extLst>
          </p:cNvPr>
          <p:cNvPicPr>
            <a:picLocks noChangeAspect="1"/>
          </p:cNvPicPr>
          <p:nvPr/>
        </p:nvPicPr>
        <p:blipFill>
          <a:blip r:embed="rId4"/>
          <a:stretch>
            <a:fillRect/>
          </a:stretch>
        </p:blipFill>
        <p:spPr>
          <a:xfrm>
            <a:off x="914401" y="4016961"/>
            <a:ext cx="6730999" cy="1966128"/>
          </a:xfrm>
          <a:prstGeom prst="rect">
            <a:avLst/>
          </a:prstGeom>
        </p:spPr>
      </p:pic>
    </p:spTree>
    <p:extLst>
      <p:ext uri="{BB962C8B-B14F-4D97-AF65-F5344CB8AC3E}">
        <p14:creationId xmlns:p14="http://schemas.microsoft.com/office/powerpoint/2010/main" val="3394415002"/>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AAE3EB8C-FCE3-43BA-9EED-65965BABB6A7}"/>
              </a:ext>
            </a:extLst>
          </p:cNvPr>
          <p:cNvSpPr/>
          <p:nvPr/>
        </p:nvSpPr>
        <p:spPr>
          <a:xfrm>
            <a:off x="194982" y="960452"/>
            <a:ext cx="11732559" cy="5393284"/>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 name="标题 2">
            <a:extLst>
              <a:ext uri="{FF2B5EF4-FFF2-40B4-BE49-F238E27FC236}">
                <a16:creationId xmlns:a16="http://schemas.microsoft.com/office/drawing/2014/main" id="{1E048752-5ED1-4914-B0AA-FFED4350C016}"/>
              </a:ext>
            </a:extLst>
          </p:cNvPr>
          <p:cNvSpPr>
            <a:spLocks noGrp="1"/>
          </p:cNvSpPr>
          <p:nvPr>
            <p:ph type="title"/>
          </p:nvPr>
        </p:nvSpPr>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模型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2 </a:t>
            </a:r>
            <a:r>
              <a:rPr lang="zh-CN" altLang="en-US" dirty="0">
                <a:latin typeface="楷体" panose="02010609060101010101" pitchFamily="49" charset="-122"/>
                <a:ea typeface="楷体" panose="02010609060101010101" pitchFamily="49" charset="-122"/>
                <a:sym typeface="Arial" panose="020B0604020202020204" pitchFamily="34" charset="0"/>
              </a:rPr>
              <a:t>三元组关系抽取</a:t>
            </a:r>
            <a:endParaRPr lang="zh-CN" altLang="en-US" dirty="0"/>
          </a:p>
        </p:txBody>
      </p:sp>
      <p:pic>
        <p:nvPicPr>
          <p:cNvPr id="4" name="图片 3">
            <a:extLst>
              <a:ext uri="{FF2B5EF4-FFF2-40B4-BE49-F238E27FC236}">
                <a16:creationId xmlns:a16="http://schemas.microsoft.com/office/drawing/2014/main" id="{847B9BB1-EA04-4170-8055-88001ACFE7E8}"/>
              </a:ext>
            </a:extLst>
          </p:cNvPr>
          <p:cNvPicPr>
            <a:picLocks noChangeAspect="1"/>
          </p:cNvPicPr>
          <p:nvPr/>
        </p:nvPicPr>
        <p:blipFill>
          <a:blip r:embed="rId3"/>
          <a:stretch>
            <a:fillRect/>
          </a:stretch>
        </p:blipFill>
        <p:spPr>
          <a:xfrm>
            <a:off x="1104418" y="960452"/>
            <a:ext cx="9429229" cy="5404369"/>
          </a:xfrm>
          <a:prstGeom prst="rect">
            <a:avLst/>
          </a:prstGeom>
        </p:spPr>
      </p:pic>
    </p:spTree>
    <p:extLst>
      <p:ext uri="{BB962C8B-B14F-4D97-AF65-F5344CB8AC3E}">
        <p14:creationId xmlns:p14="http://schemas.microsoft.com/office/powerpoint/2010/main" val="1430243931"/>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BA228497-730E-48A5-AB71-2DF72A99822B}"/>
              </a:ext>
            </a:extLst>
          </p:cNvPr>
          <p:cNvSpPr/>
          <p:nvPr/>
        </p:nvSpPr>
        <p:spPr>
          <a:xfrm>
            <a:off x="194982" y="1031506"/>
            <a:ext cx="11732559" cy="5322229"/>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dirty="0"/>
          </a:p>
        </p:txBody>
      </p:sp>
      <p:sp>
        <p:nvSpPr>
          <p:cNvPr id="3" name="标题 2">
            <a:extLst>
              <a:ext uri="{FF2B5EF4-FFF2-40B4-BE49-F238E27FC236}">
                <a16:creationId xmlns:a16="http://schemas.microsoft.com/office/drawing/2014/main" id="{1E048752-5ED1-4914-B0AA-FFED4350C016}"/>
              </a:ext>
            </a:extLst>
          </p:cNvPr>
          <p:cNvSpPr>
            <a:spLocks noGrp="1"/>
          </p:cNvSpPr>
          <p:nvPr>
            <p:ph type="title"/>
          </p:nvPr>
        </p:nvSpPr>
        <p:spPr/>
        <p:txBody>
          <a:bodyPr/>
          <a:lstStyle/>
          <a:p>
            <a:r>
              <a:rPr lang="zh-CN" altLang="en-US" dirty="0">
                <a:latin typeface="楷体" panose="02010609060101010101" pitchFamily="49" charset="-122"/>
                <a:ea typeface="楷体" panose="02010609060101010101" pitchFamily="49" charset="-122"/>
                <a:sym typeface="Arial" panose="020B0604020202020204" pitchFamily="34" charset="0"/>
              </a:rPr>
              <a:t>模型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3 </a:t>
            </a:r>
            <a:r>
              <a:rPr lang="zh-CN" altLang="en-US"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机器阅读理解 </a:t>
            </a:r>
            <a:r>
              <a:rPr lang="en-US" altLang="zh-CN"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 </a:t>
            </a:r>
            <a:r>
              <a:rPr lang="zh-CN" altLang="en-US" dirty="0">
                <a:latin typeface="Times New Roman" panose="02020603050405020304" pitchFamily="18" charset="0"/>
                <a:ea typeface="楷体" panose="02010609060101010101" pitchFamily="49" charset="-122"/>
                <a:cs typeface="Times New Roman" panose="02020603050405020304" pitchFamily="18" charset="0"/>
                <a:sym typeface="Arial" panose="020B0604020202020204" pitchFamily="34" charset="0"/>
              </a:rPr>
              <a:t>识别事件类型</a:t>
            </a:r>
            <a:endParaRPr lang="zh-CN" altLang="en-US" dirty="0"/>
          </a:p>
        </p:txBody>
      </p:sp>
      <p:sp>
        <p:nvSpPr>
          <p:cNvPr id="7" name="矩形 6">
            <a:extLst>
              <a:ext uri="{FF2B5EF4-FFF2-40B4-BE49-F238E27FC236}">
                <a16:creationId xmlns:a16="http://schemas.microsoft.com/office/drawing/2014/main" id="{C3804B7E-5898-42E8-AE38-CBA606A07206}"/>
              </a:ext>
            </a:extLst>
          </p:cNvPr>
          <p:cNvSpPr/>
          <p:nvPr/>
        </p:nvSpPr>
        <p:spPr>
          <a:xfrm>
            <a:off x="442913" y="3885556"/>
            <a:ext cx="11229134" cy="2174223"/>
          </a:xfrm>
          <a:prstGeom prst="rect">
            <a:avLst/>
          </a:prstGeom>
          <a:solidFill>
            <a:srgbClr val="EAEAF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600" dirty="0">
                <a:solidFill>
                  <a:srgbClr val="4C72B0"/>
                </a:solidFill>
                <a:latin typeface="楷体" panose="02010609060101010101" pitchFamily="49" charset="-122"/>
                <a:ea typeface="楷体" panose="02010609060101010101" pitchFamily="49" charset="-122"/>
              </a:rPr>
              <a:t>使用文本中触发词信息，识别事件类型</a:t>
            </a:r>
            <a:endParaRPr lang="en-US" altLang="zh-CN" sz="1600" dirty="0">
              <a:solidFill>
                <a:srgbClr val="4C72B0"/>
              </a:solidFill>
              <a:latin typeface="楷体" panose="02010609060101010101" pitchFamily="49" charset="-122"/>
              <a:ea typeface="楷体" panose="02010609060101010101" pitchFamily="49" charset="-122"/>
            </a:endParaRPr>
          </a:p>
          <a:p>
            <a:endParaRPr lang="en-US" altLang="zh-CN" sz="1600" dirty="0">
              <a:solidFill>
                <a:schemeClr val="tx1">
                  <a:lumMod val="75000"/>
                  <a:lumOff val="25000"/>
                </a:schemeClr>
              </a:solidFill>
              <a:latin typeface="楷体" panose="02010609060101010101" pitchFamily="49" charset="-122"/>
              <a:ea typeface="楷体" panose="02010609060101010101" pitchFamily="49" charset="-122"/>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对触发词进行序列标注。文本中每一个触发词对应一种事件类型。在上例中，「退赛」、「输」和「晋级」分别是事件类型「竞赛行为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退赛」、「竞赛行为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胜负」和「竞赛行为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晋级」的触发词。非触发词标注为「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O</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endPar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buFont typeface="Wingdings" panose="05000000000000000000" pitchFamily="2" charset="2"/>
              <a:buChar char="ü"/>
            </a:pP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一共有</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65</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种事件类型，标签数量为</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66</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。使用和序列标注类似的模型，</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BERT + Fully Connected Layer</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，输入数据经过 </a:t>
            </a:r>
            <a:r>
              <a:rPr lang="en-US" altLang="zh-CN"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BERT </a:t>
            </a:r>
            <a:r>
              <a:rPr lang="zh-CN" altLang="en-US" sz="1400" dirty="0">
                <a:solidFill>
                  <a:schemeClr val="tx1">
                    <a:lumMod val="75000"/>
                    <a:lumOff val="25000"/>
                  </a:schemeClr>
                </a:solidFill>
                <a:latin typeface="Times New Roman" panose="02020603050405020304" pitchFamily="18" charset="0"/>
                <a:ea typeface="楷体" panose="02010609060101010101" pitchFamily="49" charset="-122"/>
                <a:cs typeface="Times New Roman" panose="02020603050405020304" pitchFamily="18" charset="0"/>
              </a:rPr>
              <a:t>编码层进行特征抽取，输出的特征向量进入全连接层解码，得到最终序列标注结果，即事件类型标签。</a:t>
            </a:r>
          </a:p>
        </p:txBody>
      </p:sp>
      <p:pic>
        <p:nvPicPr>
          <p:cNvPr id="8" name="图片 7">
            <a:extLst>
              <a:ext uri="{FF2B5EF4-FFF2-40B4-BE49-F238E27FC236}">
                <a16:creationId xmlns:a16="http://schemas.microsoft.com/office/drawing/2014/main" id="{ACECF6E6-95C6-4FE3-9518-28D868565C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2913" y="1507385"/>
            <a:ext cx="11229134" cy="2019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2226250"/>
      </p:ext>
    </p:extLst>
  </p:cSld>
  <p:clrMapOvr>
    <a:masterClrMapping/>
  </p:clrMapOvr>
  <mc:AlternateContent xmlns:mc="http://schemas.openxmlformats.org/markup-compatibility/2006" xmlns:p14="http://schemas.microsoft.com/office/powerpoint/2010/main">
    <mc:Choice Requires="p14">
      <p:transition spd="slow" p14:dur="2000" advTm="15194"/>
    </mc:Choice>
    <mc:Fallback xmlns="">
      <p:transition spd="slow" advTm="15194"/>
    </mc:Fallback>
  </mc:AlternateContent>
  <p:extLst>
    <p:ext uri="{3A86A75C-4F4B-4683-9AE1-C65F6400EC91}">
      <p14:laserTraceLst xmlns:p14="http://schemas.microsoft.com/office/powerpoint/2010/main">
        <p14:tracePtLst>
          <p14:tracePt t="13053" x="5597525" y="2609850"/>
          <p14:tracePt t="13061" x="5840413" y="2690813"/>
          <p14:tracePt t="13069" x="6076950" y="2744788"/>
          <p14:tracePt t="13075" x="6308725" y="2781300"/>
          <p14:tracePt t="13087" x="6567488" y="2819400"/>
          <p14:tracePt t="13090" x="6837363" y="2846388"/>
          <p14:tracePt t="13102" x="7085013" y="2873375"/>
          <p14:tracePt t="13106" x="7354888" y="2889250"/>
          <p14:tracePt t="13111" x="7539038" y="2900363"/>
          <p14:tracePt t="13122" x="7721600" y="2911475"/>
          <p14:tracePt t="13126" x="7883525" y="2922588"/>
          <p14:tracePt t="13134" x="7980363" y="2933700"/>
          <p14:tracePt t="13140" x="8067675" y="2949575"/>
          <p14:tracePt t="13150" x="8131175" y="2960688"/>
          <p14:tracePt t="13155" x="8185150" y="2965450"/>
          <p14:tracePt t="13162" x="8245475" y="2981325"/>
          <p14:tracePt t="13169" x="8293100" y="2997200"/>
          <p14:tracePt t="13177" x="8320088" y="3008313"/>
          <p14:tracePt t="13187" x="8369300" y="3040063"/>
          <p14:tracePt t="13192" x="8396288" y="3073400"/>
          <p14:tracePt t="13200" x="8439150" y="3132138"/>
          <p14:tracePt t="13205" x="8466138" y="3208338"/>
          <p14:tracePt t="13218" x="8482013" y="3289300"/>
          <p14:tracePt t="13224" x="8486775" y="3343275"/>
          <p14:tracePt t="13229" x="8497888" y="3386138"/>
          <p14:tracePt t="13236" x="8497888" y="3433763"/>
          <p14:tracePt t="13244" x="8497888" y="3451225"/>
          <p14:tracePt t="13251" x="8497888" y="3467100"/>
          <p14:tracePt t="13257" x="8497888" y="3478213"/>
          <p14:tracePt t="13268" x="8493125" y="3505200"/>
          <p14:tracePt t="13272" x="8486775" y="3514725"/>
          <p14:tracePt t="13279" x="8470900" y="3532188"/>
          <p14:tracePt t="13287" x="8466138" y="3541713"/>
          <p14:tracePt t="13294" x="8459788" y="3559175"/>
          <p14:tracePt t="13301" x="8450263" y="3563938"/>
          <p14:tracePt t="13308" x="8443913" y="3568700"/>
          <p14:tracePt t="13318" x="8439150" y="3575050"/>
          <p14:tracePt t="13322" x="8439150" y="3579813"/>
          <p14:tracePt t="13330" x="8432800" y="3584575"/>
          <p14:tracePt t="13337" x="8428038" y="3595688"/>
          <p14:tracePt t="13344" x="8416925" y="3611563"/>
          <p14:tracePt t="13352" x="8396288" y="3622675"/>
          <p14:tracePt t="13359" x="8385175" y="3633788"/>
          <p14:tracePt t="13367" x="8374063" y="3649663"/>
          <p14:tracePt t="13374" x="8362950" y="3660775"/>
          <p14:tracePt t="13385" x="8358188" y="3676650"/>
          <p14:tracePt t="13389" x="8353425" y="3687763"/>
          <p14:tracePt t="13395" x="8342313" y="3692525"/>
          <p14:tracePt t="13405" x="8335963" y="3698875"/>
          <p14:tracePt t="13410" x="8331200" y="3703638"/>
          <p14:tracePt t="13417" x="8326438" y="3709988"/>
          <p14:tracePt t="13424" x="8320088" y="3709988"/>
          <p14:tracePt t="13434" x="8315325" y="3719513"/>
          <p14:tracePt t="13439" x="8304213" y="3725863"/>
          <p14:tracePt t="13446" x="8288338" y="3730625"/>
          <p14:tracePt t="13454" x="8277225" y="3736975"/>
          <p14:tracePt t="13461" x="8266113" y="3736975"/>
          <p14:tracePt t="13468" x="8255000" y="3736975"/>
          <p14:tracePt t="13475" x="8234363" y="3736975"/>
          <p14:tracePt t="13485" x="8212138" y="3736975"/>
          <p14:tracePt t="13491" x="8191500" y="3736975"/>
          <p14:tracePt t="13501" x="8147050" y="3736975"/>
          <p14:tracePt t="13505" x="8126413" y="3736975"/>
          <p14:tracePt t="13513" x="8093075" y="3736975"/>
          <p14:tracePt t="13521" x="8077200" y="3736975"/>
          <p14:tracePt t="13527" x="8056563" y="3736975"/>
          <p14:tracePt t="13534" x="8034338" y="3736975"/>
          <p14:tracePt t="13541" x="8018463" y="3736975"/>
          <p14:tracePt t="13549" x="8007350" y="3736975"/>
          <p14:tracePt t="13555" x="7991475" y="3736975"/>
          <p14:tracePt t="13563" x="7986713" y="3736975"/>
          <p14:tracePt t="13572" x="7980363" y="3736975"/>
          <p14:tracePt t="13577" x="7975600" y="3736975"/>
          <p14:tracePt t="13585" x="7964488" y="3736975"/>
          <p14:tracePt t="13592" x="7959725" y="3736975"/>
          <p14:tracePt t="13601" x="7953375" y="3730625"/>
          <p14:tracePt t="13607" x="7937500" y="3714750"/>
        </p14:tracePtLst>
      </p14:laserTraceLst>
    </p:ext>
  </p:extLst>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19050">
          <a:solidFill>
            <a:schemeClr val="bg1"/>
          </a:solidFill>
        </a:ln>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dirty="0" smtClean="0">
            <a:latin typeface="Times New Roman" panose="02020603050405020304" pitchFamily="18" charset="0"/>
            <a:ea typeface="黑体" panose="02010609060101010101" pitchFamily="49"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6999</TotalTime>
  <Words>3059</Words>
  <Application>Microsoft Office PowerPoint</Application>
  <PresentationFormat>宽屏</PresentationFormat>
  <Paragraphs>245</Paragraphs>
  <Slides>17</Slides>
  <Notes>17</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17</vt:i4>
      </vt:variant>
    </vt:vector>
  </HeadingPairs>
  <TitlesOfParts>
    <vt:vector size="27" baseType="lpstr">
      <vt:lpstr>等线</vt:lpstr>
      <vt:lpstr>华文新魏</vt:lpstr>
      <vt:lpstr>楷体</vt:lpstr>
      <vt:lpstr>微软雅黑</vt:lpstr>
      <vt:lpstr>Arial</vt:lpstr>
      <vt:lpstr>Calibri</vt:lpstr>
      <vt:lpstr>Times New Roman</vt:lpstr>
      <vt:lpstr>Wingdings</vt:lpstr>
      <vt:lpstr>自定义设计方案</vt:lpstr>
      <vt:lpstr>1_自定义设计方案</vt:lpstr>
      <vt:lpstr>PowerPoint 演示文稿</vt:lpstr>
      <vt:lpstr>PowerPoint 演示文稿</vt:lpstr>
      <vt:lpstr>问题描述</vt:lpstr>
      <vt:lpstr>数据分析 1 数量</vt:lpstr>
      <vt:lpstr>数据分析 2 比例</vt:lpstr>
      <vt:lpstr>数据分析 3 重叠</vt:lpstr>
      <vt:lpstr>模型 1 序列标注</vt:lpstr>
      <vt:lpstr>模型 2 三元组关系抽取</vt:lpstr>
      <vt:lpstr>模型 3 机器阅读理解 -- 识别事件类型</vt:lpstr>
      <vt:lpstr>模型 3 机器阅读理解 -- 抽取论元</vt:lpstr>
      <vt:lpstr>实验结果</vt:lpstr>
      <vt:lpstr>实验结果</vt:lpstr>
      <vt:lpstr>结果分析</vt:lpstr>
      <vt:lpstr>Case 1</vt:lpstr>
      <vt:lpstr>Case 2</vt:lpstr>
      <vt:lpstr>PowerPoint 演示文稿</vt:lpstr>
      <vt:lpstr>结束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maxinrui</dc:creator>
  <cp:lastModifiedBy>ma xinrui</cp:lastModifiedBy>
  <cp:revision>805</cp:revision>
  <dcterms:created xsi:type="dcterms:W3CDTF">2018-12-09T14:29:00Z</dcterms:created>
  <dcterms:modified xsi:type="dcterms:W3CDTF">2021-07-03T08:49:48Z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2052-11.1.0.9662</vt:lpwstr>
  </property>
</Properties>
</file>

<file path=docProps/thumbnail.jpeg>
</file>